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27"/>
  </p:notesMasterIdLst>
  <p:handoutMasterIdLst>
    <p:handoutMasterId r:id="rId28"/>
  </p:handoutMasterIdLst>
  <p:sldIdLst>
    <p:sldId id="266" r:id="rId5"/>
    <p:sldId id="299" r:id="rId6"/>
    <p:sldId id="297" r:id="rId7"/>
    <p:sldId id="267" r:id="rId8"/>
    <p:sldId id="301" r:id="rId9"/>
    <p:sldId id="262" r:id="rId10"/>
    <p:sldId id="259" r:id="rId11"/>
    <p:sldId id="294" r:id="rId12"/>
    <p:sldId id="261" r:id="rId13"/>
    <p:sldId id="264" r:id="rId14"/>
    <p:sldId id="295" r:id="rId15"/>
    <p:sldId id="310" r:id="rId16"/>
    <p:sldId id="302" r:id="rId17"/>
    <p:sldId id="303" r:id="rId18"/>
    <p:sldId id="304" r:id="rId19"/>
    <p:sldId id="305" r:id="rId20"/>
    <p:sldId id="306" r:id="rId21"/>
    <p:sldId id="308" r:id="rId22"/>
    <p:sldId id="271" r:id="rId23"/>
    <p:sldId id="312" r:id="rId24"/>
    <p:sldId id="314" r:id="rId25"/>
    <p:sldId id="311" r:id="rId26"/>
  </p:sldIdLst>
  <p:sldSz cx="9144000" cy="6858000" type="screen4x3"/>
  <p:notesSz cx="6794500" cy="99314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FFCC66"/>
    <a:srgbClr val="000066"/>
    <a:srgbClr val="DDDDDD"/>
    <a:srgbClr val="CC3300"/>
    <a:srgbClr val="99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94" autoAdjust="0"/>
  </p:normalViewPr>
  <p:slideViewPr>
    <p:cSldViewPr>
      <p:cViewPr varScale="1">
        <p:scale>
          <a:sx n="68" d="100"/>
          <a:sy n="68" d="100"/>
        </p:scale>
        <p:origin x="126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99A4A7F-59E8-4020-87A6-0B3BAD6C57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04428B7-6725-44C5-8FDA-725D69CBAE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0E3F101-0416-474D-8DA6-14BE50BE93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C5D63CB-2EDB-470B-A59B-5ABCF23B8EC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7AC627-8303-4B95-AE67-F9DD8C62F59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34F376A-410B-48F8-B4D9-E4F3C2F950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95CF042-A394-47F0-8A89-54F2C5CF9F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A2FBBD8-7566-439E-8D39-8B57ED3E94EC}" type="datetimeFigureOut">
              <a:rPr lang="nl-NL"/>
              <a:pPr>
                <a:defRPr/>
              </a:pPr>
              <a:t>16-9-2020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5AC0F607-6413-485B-A403-60B2CCFE024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1797937E-2F1E-4442-A62D-534E9AEA0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Tekststijl van het model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13CE987-2F54-46C2-8F12-A69E1EC0B3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9C6C11-DA92-4807-962B-01307398F3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3B1298-3F1D-4E7B-A276-B66D83848631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>
            <a:extLst>
              <a:ext uri="{FF2B5EF4-FFF2-40B4-BE49-F238E27FC236}">
                <a16:creationId xmlns:a16="http://schemas.microsoft.com/office/drawing/2014/main" id="{BC5C7A7B-FE82-46C5-9DC8-3CDE434D85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Tijdelijke aanduiding voor notities 2">
            <a:extLst>
              <a:ext uri="{FF2B5EF4-FFF2-40B4-BE49-F238E27FC236}">
                <a16:creationId xmlns:a16="http://schemas.microsoft.com/office/drawing/2014/main" id="{A74E9009-490F-43D6-AD72-20C2A00A31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6148" name="Tijdelijke aanduiding voor dianummer 3">
            <a:extLst>
              <a:ext uri="{FF2B5EF4-FFF2-40B4-BE49-F238E27FC236}">
                <a16:creationId xmlns:a16="http://schemas.microsoft.com/office/drawing/2014/main" id="{27C02D69-3963-4B0A-83D2-5BB649D90F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33328B-F576-4828-964A-CB23C7BD9C02}" type="slidenum">
              <a:rPr lang="nl-NL" altLang="nl-NL" sz="1200"/>
              <a:pPr/>
              <a:t>2</a:t>
            </a:fld>
            <a:endParaRPr lang="nl-NL" altLang="nl-NL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>
            <a:extLst>
              <a:ext uri="{FF2B5EF4-FFF2-40B4-BE49-F238E27FC236}">
                <a16:creationId xmlns:a16="http://schemas.microsoft.com/office/drawing/2014/main" id="{CBED00BE-5C1F-49C3-846E-9A77FE6A51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>
            <a:extLst>
              <a:ext uri="{FF2B5EF4-FFF2-40B4-BE49-F238E27FC236}">
                <a16:creationId xmlns:a16="http://schemas.microsoft.com/office/drawing/2014/main" id="{F1579182-0770-4852-9FF5-CD4919B32C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8196" name="Tijdelijke aanduiding voor dianummer 3">
            <a:extLst>
              <a:ext uri="{FF2B5EF4-FFF2-40B4-BE49-F238E27FC236}">
                <a16:creationId xmlns:a16="http://schemas.microsoft.com/office/drawing/2014/main" id="{187E125A-6D67-494B-B2BE-20C8B982F6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494BD8-CCCE-4FBD-9182-85CE33C51A10}" type="slidenum">
              <a:rPr lang="nl-NL" altLang="nl-NL" sz="1200"/>
              <a:pPr/>
              <a:t>3</a:t>
            </a:fld>
            <a:endParaRPr lang="nl-NL" altLang="nl-NL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>
            <a:extLst>
              <a:ext uri="{FF2B5EF4-FFF2-40B4-BE49-F238E27FC236}">
                <a16:creationId xmlns:a16="http://schemas.microsoft.com/office/drawing/2014/main" id="{472DF6EF-A0DA-4DAF-A780-08E2CDBB33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Tijdelijke aanduiding voor notities 2">
            <a:extLst>
              <a:ext uri="{FF2B5EF4-FFF2-40B4-BE49-F238E27FC236}">
                <a16:creationId xmlns:a16="http://schemas.microsoft.com/office/drawing/2014/main" id="{15CCA918-5897-4CD0-951F-464CDD88DF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23556" name="Tijdelijke aanduiding voor dianummer 3">
            <a:extLst>
              <a:ext uri="{FF2B5EF4-FFF2-40B4-BE49-F238E27FC236}">
                <a16:creationId xmlns:a16="http://schemas.microsoft.com/office/drawing/2014/main" id="{FE02B7FE-F639-4808-AD9C-0C7F06A8B0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9D12138-7D9F-4B35-92F0-759710331D45}" type="slidenum">
              <a:rPr lang="nl-NL" altLang="nl-NL" sz="1200">
                <a:latin typeface="Arial" panose="020B0604020202020204" pitchFamily="34" charset="0"/>
              </a:rPr>
              <a:pPr/>
              <a:t>17</a:t>
            </a:fld>
            <a:endParaRPr lang="nl-NL" altLang="nl-NL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5CA4959-6F4F-4839-9129-42FDE2B5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6432A2-AEDB-4B81-B182-068D60D46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7BB8B1-198D-4EC1-B8B4-EB12D562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26096-C0F5-4919-8205-8FD6A58ED05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000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5A5578-CD8A-4EE7-A49F-989F34BC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DE04AA-2714-4BB8-8C0D-B1863712F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0A4F62-B66C-431B-A5FC-DF836A05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42DF9-581A-4D5E-B820-3E935D3D81C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417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99EEDF-29F8-4C90-8A89-616D1AA1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C42EB3-5734-4B21-A9CF-00730D33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1C652C-9524-4F39-B247-9BB526D0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FAF5D-3789-45E3-89E1-D90ABEB14ED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091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41DDEC-0539-428A-AEA2-29D7DA97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81E934-7B64-4378-8EF1-58D9D5D0B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E7E788-F7C9-4515-B6A1-6B130C4FA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0F001-0FFB-409F-978C-A669256B60D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30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B2C442-D1BD-4FAB-B8DA-B7DC87EDE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34254E-322B-490B-B485-DB312A5F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AB90DE-9B78-4FC9-A9B6-D1166A6D6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84A72-F335-4B97-809A-938BE94627C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543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F13AE21-2AAD-4AA0-88CA-7C3FDE3A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F5634EA4-468E-4C7E-B8E0-610EF0FF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D294BEAF-AF68-4A1E-A75B-9E568EE20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DB0B0-D702-4A93-B2B3-8110392136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888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C6CEAFF3-91EB-45D4-9C8A-9A9E6012D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6484C406-38C0-4989-8079-94FA77791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DEF37EA5-8ED9-4722-B7C3-82923AB0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AFC99-278D-4E1A-9D35-C456E8D57D9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124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12ADF391-5DEB-4F6B-8B37-6E1716320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97CC654D-8ABB-46CD-842B-0E0B9B85E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E6AD3D72-915F-4BCD-803B-74CC3F74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1BA0E-E592-4967-8F0A-4A3DBE96760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8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82E6AF9B-F7BC-4702-946F-B07379FFE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77BA3E80-2908-497E-A40E-3ECD2638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71245784-DEBF-4D55-ADAF-53AE82975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47B35-1FB3-4894-BF1B-E0A0173609B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4551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8D4EFE5F-C093-44E8-9551-D3066E6C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B52F7525-F4C9-472B-8B51-1C3A784C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BA37B0C6-74F8-4EC4-B545-30DEF6756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B1B52-D8F6-4A18-8C79-6837D5F06A7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268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01BD574C-A617-419E-A787-8FD5AC13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F75ED81F-D443-4891-A5AB-9C85E1794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FD6C3975-58CF-4DB3-A5AA-5CC0A8C1C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72E1-AD58-464B-8402-22905900D33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0618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0AC72DB7-B37E-44AA-A790-C65047F938B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770C63C2-9EB4-4AE9-931B-11257AB539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97BEF7-F1D9-4F2C-8AB8-AFDA1CBD0A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443E84-4A9E-4E45-A3F7-BCE4FF75E3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654413-878D-471C-B665-BA23219E8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9BF2F2F-70C2-47A2-A868-9770C8421E4F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bostart.n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www.mbostad.nl/" TargetMode="External"/><Relationship Id="rId4" Type="http://schemas.openxmlformats.org/officeDocument/2006/relationships/hyperlink" Target="http://www.studeermeteenplan.nl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dst@vakcollegerijnmond.n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yslexie@vakcollegerijnmond.n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dst@andreascollege.nl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vakcollegerijnmond.nl/afwezighei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akcollegerijnmond.nl/vakcollege-rijnmond/schoolgids/" TargetMode="External"/><Relationship Id="rId5" Type="http://schemas.openxmlformats.org/officeDocument/2006/relationships/hyperlink" Target="https://vakcollegerijnmond.nl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Afbeelding 3">
            <a:extLst>
              <a:ext uri="{FF2B5EF4-FFF2-40B4-BE49-F238E27FC236}">
                <a16:creationId xmlns:a16="http://schemas.microsoft.com/office/drawing/2014/main" id="{752ACD1B-0C23-4778-865C-2D0C12C23B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58288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1044">
            <a:extLst>
              <a:ext uri="{FF2B5EF4-FFF2-40B4-BE49-F238E27FC236}">
                <a16:creationId xmlns:a16="http://schemas.microsoft.com/office/drawing/2014/main" id="{2E4D02CE-CC59-4924-9326-062F86A74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665163"/>
            <a:ext cx="415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8000" b="1">
                <a:latin typeface="Segoe UI" panose="020B0502040204020203" pitchFamily="34" charset="0"/>
                <a:cs typeface="Segoe UI" panose="020B0502040204020203" pitchFamily="34" charset="0"/>
              </a:rPr>
              <a:t>Welkom</a:t>
            </a:r>
          </a:p>
        </p:txBody>
      </p:sp>
      <p:sp>
        <p:nvSpPr>
          <p:cNvPr id="4100" name="Text Box 1044">
            <a:extLst>
              <a:ext uri="{FF2B5EF4-FFF2-40B4-BE49-F238E27FC236}">
                <a16:creationId xmlns:a16="http://schemas.microsoft.com/office/drawing/2014/main" id="{BBF38EE4-68F0-4F06-96CD-29B72EA87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3" y="2897188"/>
            <a:ext cx="8424862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In deze PowerPoint wordt u geïnformeerd over het PTA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(Programma Toetsing en Afsluiting)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vervolgopleidingen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3600" b="1">
                <a:latin typeface="Segoe UI" panose="020B0502040204020203" pitchFamily="34" charset="0"/>
                <a:cs typeface="Segoe UI" panose="020B0502040204020203" pitchFamily="34" charset="0"/>
              </a:rPr>
              <a:t>maakt u kennis met de mentor </a:t>
            </a: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3">
            <a:extLst>
              <a:ext uri="{FF2B5EF4-FFF2-40B4-BE49-F238E27FC236}">
                <a16:creationId xmlns:a16="http://schemas.microsoft.com/office/drawing/2014/main" id="{DFF679DF-469D-47DE-9B29-5A155ABBB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5085184"/>
            <a:ext cx="7960574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nl-NL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op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een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door de school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vastgesteld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tijdstip</a:t>
            </a:r>
            <a:endParaRPr lang="en-US" altLang="nl-NL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endParaRPr lang="en-US" altLang="nl-NL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eaLnBrk="1" hangingPunct="1">
              <a:defRPr/>
            </a:pP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Gemotiveerde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leerlingen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krijgen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dus</a:t>
            </a:r>
            <a:r>
              <a:rPr lang="en-US" alt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extra </a:t>
            </a:r>
            <a:r>
              <a:rPr lang="en-US" altLang="nl-NL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kansen</a:t>
            </a:r>
            <a:endParaRPr lang="nl-NL" altLang="nl-NL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993AF597-C18F-4893-A4F3-AA1290403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3386019"/>
            <a:ext cx="6388865" cy="879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schoolexamen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periode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één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  <a:endParaRPr lang="en-US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defRPr/>
            </a:pP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is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een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recht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geen</a:t>
            </a:r>
            <a:r>
              <a:rPr lang="en-US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plicht</a:t>
            </a:r>
            <a:r>
              <a:rPr lang="en-US" sz="2000" dirty="0">
                <a:solidFill>
                  <a:schemeClr val="tx1"/>
                </a:solidFill>
                <a:latin typeface="Verdana" pitchFamily="34" charset="0"/>
              </a:rPr>
              <a:t>)</a:t>
            </a:r>
            <a:endParaRPr lang="nl-NL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5368" name="Afbeelding 1">
            <a:extLst>
              <a:ext uri="{FF2B5EF4-FFF2-40B4-BE49-F238E27FC236}">
                <a16:creationId xmlns:a16="http://schemas.microsoft.com/office/drawing/2014/main" id="{DAD9B44D-EE52-486A-97E5-71C36B31D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925"/>
            <a:ext cx="9156700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fgeronde rechthoek 12">
            <a:extLst>
              <a:ext uri="{FF2B5EF4-FFF2-40B4-BE49-F238E27FC236}">
                <a16:creationId xmlns:a16="http://schemas.microsoft.com/office/drawing/2014/main" id="{5D575D94-3F0B-429C-BA8B-9328C5E2459E}"/>
              </a:ext>
            </a:extLst>
          </p:cNvPr>
          <p:cNvSpPr/>
          <p:nvPr/>
        </p:nvSpPr>
        <p:spPr>
          <a:xfrm>
            <a:off x="333375" y="2200275"/>
            <a:ext cx="2366963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</a:p>
        </p:txBody>
      </p:sp>
      <p:sp>
        <p:nvSpPr>
          <p:cNvPr id="14" name="Afgeronde rechthoek 13">
            <a:extLst>
              <a:ext uri="{FF2B5EF4-FFF2-40B4-BE49-F238E27FC236}">
                <a16:creationId xmlns:a16="http://schemas.microsoft.com/office/drawing/2014/main" id="{438EF145-EE89-4C45-831F-A3575080F3D9}"/>
              </a:ext>
            </a:extLst>
          </p:cNvPr>
          <p:cNvSpPr/>
          <p:nvPr/>
        </p:nvSpPr>
        <p:spPr>
          <a:xfrm>
            <a:off x="355600" y="2195513"/>
            <a:ext cx="2366963" cy="65246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Herkansing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Afbeelding 11">
            <a:extLst>
              <a:ext uri="{FF2B5EF4-FFF2-40B4-BE49-F238E27FC236}">
                <a16:creationId xmlns:a16="http://schemas.microsoft.com/office/drawing/2014/main" id="{8A1205D0-F9D6-468D-BC7C-1B0A5153A2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15875"/>
            <a:ext cx="9156701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fgeronde rechthoek 20">
            <a:extLst>
              <a:ext uri="{FF2B5EF4-FFF2-40B4-BE49-F238E27FC236}">
                <a16:creationId xmlns:a16="http://schemas.microsoft.com/office/drawing/2014/main" id="{4A15E5DE-6B24-4E51-9A66-3EA88A1B1EFE}"/>
              </a:ext>
            </a:extLst>
          </p:cNvPr>
          <p:cNvSpPr/>
          <p:nvPr/>
        </p:nvSpPr>
        <p:spPr>
          <a:xfrm>
            <a:off x="352425" y="2055813"/>
            <a:ext cx="2563813" cy="65246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Ouderportaal</a:t>
            </a:r>
          </a:p>
        </p:txBody>
      </p:sp>
      <p:pic>
        <p:nvPicPr>
          <p:cNvPr id="16388" name="Afbeelding 1">
            <a:extLst>
              <a:ext uri="{FF2B5EF4-FFF2-40B4-BE49-F238E27FC236}">
                <a16:creationId xmlns:a16="http://schemas.microsoft.com/office/drawing/2014/main" id="{93897A24-FD9A-4F4D-A38D-7CD5736F31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906713"/>
            <a:ext cx="5424488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kstvak 2">
            <a:extLst>
              <a:ext uri="{FF2B5EF4-FFF2-40B4-BE49-F238E27FC236}">
                <a16:creationId xmlns:a16="http://schemas.microsoft.com/office/drawing/2014/main" id="{C86641E4-8DC7-4C76-A958-3670052AD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81075"/>
            <a:ext cx="488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www.vakcollegerijnmond.nl</a:t>
            </a:r>
          </a:p>
        </p:txBody>
      </p:sp>
      <p:pic>
        <p:nvPicPr>
          <p:cNvPr id="16390" name="Afbeelding 3">
            <a:extLst>
              <a:ext uri="{FF2B5EF4-FFF2-40B4-BE49-F238E27FC236}">
                <a16:creationId xmlns:a16="http://schemas.microsoft.com/office/drawing/2014/main" id="{ECB0C7A7-12C7-4BE0-A618-EC284BBDA5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273675"/>
            <a:ext cx="29940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Afbeelding 5">
            <a:extLst>
              <a:ext uri="{FF2B5EF4-FFF2-40B4-BE49-F238E27FC236}">
                <a16:creationId xmlns:a16="http://schemas.microsoft.com/office/drawing/2014/main" id="{59A44FB0-9572-4D44-A192-98A9D6A887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5297488"/>
            <a:ext cx="525780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31">
            <a:extLst>
              <a:ext uri="{FF2B5EF4-FFF2-40B4-BE49-F238E27FC236}">
                <a16:creationId xmlns:a16="http://schemas.microsoft.com/office/drawing/2014/main" id="{4AED827B-3A65-43AB-81EC-4C648A48A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2641600"/>
            <a:ext cx="4178300" cy="3046413"/>
          </a:xfrm>
          <a:prstGeom prst="rect">
            <a:avLst/>
          </a:prstGeom>
          <a:solidFill>
            <a:srgbClr val="FFFF66">
              <a:alpha val="70980"/>
            </a:srgb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De </a:t>
            </a: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volgende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zaken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kunt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u </a:t>
            </a: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hier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vinden</a:t>
            </a: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PTA</a:t>
            </a: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Cijfers</a:t>
            </a:r>
            <a:endParaRPr lang="en-US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Roosterwijzigingen</a:t>
            </a:r>
            <a:endParaRPr lang="en-US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Absentie</a:t>
            </a:r>
            <a:endParaRPr lang="en-US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Huiswerk</a:t>
            </a:r>
            <a:endParaRPr lang="en-US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 eaLnBrk="1" hangingPunct="1">
              <a:spcBef>
                <a:spcPct val="0"/>
              </a:spcBef>
              <a:defRPr/>
            </a:pPr>
            <a:r>
              <a:rPr lang="en-US" altLang="nl-NL" sz="24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Examenroosters</a:t>
            </a:r>
            <a:endParaRPr lang="nl-NL" altLang="nl-NL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44">
            <a:extLst>
              <a:ext uri="{FF2B5EF4-FFF2-40B4-BE49-F238E27FC236}">
                <a16:creationId xmlns:a16="http://schemas.microsoft.com/office/drawing/2014/main" id="{6A4329B6-F759-459A-BC22-AAF7146AF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5388" y="2997200"/>
            <a:ext cx="6872287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6600" b="1">
                <a:latin typeface="Segoe UI" panose="020B0502040204020203" pitchFamily="34" charset="0"/>
                <a:cs typeface="Segoe UI" panose="020B0502040204020203" pitchFamily="34" charset="0"/>
              </a:rPr>
              <a:t>Essentiële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6600" b="1">
                <a:latin typeface="Segoe UI" panose="020B0502040204020203" pitchFamily="34" charset="0"/>
                <a:cs typeface="Segoe UI" panose="020B0502040204020203" pitchFamily="34" charset="0"/>
              </a:rPr>
              <a:t>informatie klas 4</a:t>
            </a:r>
          </a:p>
        </p:txBody>
      </p:sp>
      <p:pic>
        <p:nvPicPr>
          <p:cNvPr id="17411" name="Afbeelding 3">
            <a:extLst>
              <a:ext uri="{FF2B5EF4-FFF2-40B4-BE49-F238E27FC236}">
                <a16:creationId xmlns:a16="http://schemas.microsoft.com/office/drawing/2014/main" id="{DD459DB1-DE30-46BB-B546-0AEA754D3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3038"/>
            <a:ext cx="91582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Afbeelding 6">
            <a:extLst>
              <a:ext uri="{FF2B5EF4-FFF2-40B4-BE49-F238E27FC236}">
                <a16:creationId xmlns:a16="http://schemas.microsoft.com/office/drawing/2014/main" id="{8CD664A8-BA16-40B1-AC69-27F6704558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2700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0" name="Group 60">
            <a:extLst>
              <a:ext uri="{FF2B5EF4-FFF2-40B4-BE49-F238E27FC236}">
                <a16:creationId xmlns:a16="http://schemas.microsoft.com/office/drawing/2014/main" id="{D2BF13FA-993A-4B43-BE53-016377241670}"/>
              </a:ext>
            </a:extLst>
          </p:cNvPr>
          <p:cNvGrpSpPr>
            <a:grpSpLocks/>
          </p:cNvGrpSpPr>
          <p:nvPr/>
        </p:nvGrpSpPr>
        <p:grpSpPr bwMode="auto">
          <a:xfrm>
            <a:off x="3146425" y="5154613"/>
            <a:ext cx="5770563" cy="1154112"/>
            <a:chOff x="1966" y="168"/>
            <a:chExt cx="3635" cy="803"/>
          </a:xfrm>
          <a:solidFill>
            <a:srgbClr val="FFFF00"/>
          </a:solidFill>
        </p:grpSpPr>
        <p:sp>
          <p:nvSpPr>
            <p:cNvPr id="2" name="Rectangle 14">
              <a:extLst>
                <a:ext uri="{FF2B5EF4-FFF2-40B4-BE49-F238E27FC236}">
                  <a16:creationId xmlns:a16="http://schemas.microsoft.com/office/drawing/2014/main" id="{D9636AFE-C6AE-49E5-8627-EABF65BF7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6" y="168"/>
              <a:ext cx="3628" cy="803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00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19484" name="Rectangle 64">
              <a:extLst>
                <a:ext uri="{FF2B5EF4-FFF2-40B4-BE49-F238E27FC236}">
                  <a16:creationId xmlns:a16="http://schemas.microsoft.com/office/drawing/2014/main" id="{D8126C07-AD91-40FC-9855-545E7B803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55"/>
              <a:ext cx="3628" cy="574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600" dirty="0">
                  <a:latin typeface="Verdana" panose="020B0604030504040204" pitchFamily="34" charset="0"/>
                </a:rPr>
                <a:t>Kwalificatieplicht verlengt de leerplicht tot een startkwalificatie is gehaald. Of tot de dag dat de leerling 18 jaar wordt</a:t>
              </a:r>
            </a:p>
          </p:txBody>
        </p:sp>
      </p:grpSp>
      <p:grpSp>
        <p:nvGrpSpPr>
          <p:cNvPr id="10299" name="Group 59">
            <a:extLst>
              <a:ext uri="{FF2B5EF4-FFF2-40B4-BE49-F238E27FC236}">
                <a16:creationId xmlns:a16="http://schemas.microsoft.com/office/drawing/2014/main" id="{310D26E9-2CA3-41EE-9F8F-D76AEA21DC55}"/>
              </a:ext>
            </a:extLst>
          </p:cNvPr>
          <p:cNvGrpSpPr>
            <a:grpSpLocks/>
          </p:cNvGrpSpPr>
          <p:nvPr/>
        </p:nvGrpSpPr>
        <p:grpSpPr bwMode="auto">
          <a:xfrm>
            <a:off x="3101975" y="4006850"/>
            <a:ext cx="5759450" cy="790575"/>
            <a:chOff x="2012" y="2462"/>
            <a:chExt cx="3628" cy="498"/>
          </a:xfrm>
          <a:solidFill>
            <a:srgbClr val="FFFF00"/>
          </a:solidFill>
        </p:grpSpPr>
        <p:sp>
          <p:nvSpPr>
            <p:cNvPr id="3" name="Rectangle 14">
              <a:extLst>
                <a:ext uri="{FF2B5EF4-FFF2-40B4-BE49-F238E27FC236}">
                  <a16:creationId xmlns:a16="http://schemas.microsoft.com/office/drawing/2014/main" id="{F8BAC2FD-3FAF-48CE-B01B-6883F226C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2" y="2462"/>
              <a:ext cx="3628" cy="498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00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19480" name="Text Box 40">
              <a:extLst>
                <a:ext uri="{FF2B5EF4-FFF2-40B4-BE49-F238E27FC236}">
                  <a16:creationId xmlns:a16="http://schemas.microsoft.com/office/drawing/2014/main" id="{3E8E70E4-AC7E-41FF-BB46-C13F4E81E9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40" y="2561"/>
              <a:ext cx="3333" cy="36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600" dirty="0">
                  <a:latin typeface="Verdana" panose="020B0604030504040204" pitchFamily="34" charset="0"/>
                </a:rPr>
                <a:t>Tot en met het schooljaar waarin de leerling 17 jaar is geworden</a:t>
              </a:r>
            </a:p>
          </p:txBody>
        </p:sp>
      </p:grpSp>
      <p:grpSp>
        <p:nvGrpSpPr>
          <p:cNvPr id="10298" name="Group 58">
            <a:extLst>
              <a:ext uri="{FF2B5EF4-FFF2-40B4-BE49-F238E27FC236}">
                <a16:creationId xmlns:a16="http://schemas.microsoft.com/office/drawing/2014/main" id="{15F8861E-25EC-4833-9FC2-4D4ED7E19136}"/>
              </a:ext>
            </a:extLst>
          </p:cNvPr>
          <p:cNvGrpSpPr>
            <a:grpSpLocks/>
          </p:cNvGrpSpPr>
          <p:nvPr/>
        </p:nvGrpSpPr>
        <p:grpSpPr bwMode="auto">
          <a:xfrm>
            <a:off x="3146426" y="2562809"/>
            <a:ext cx="5759450" cy="1201684"/>
            <a:chOff x="1966" y="168"/>
            <a:chExt cx="3628" cy="836"/>
          </a:xfrm>
          <a:solidFill>
            <a:srgbClr val="FFFF00"/>
          </a:solidFill>
        </p:grpSpPr>
        <p:sp>
          <p:nvSpPr>
            <p:cNvPr id="10254" name="Rectangle 14">
              <a:extLst>
                <a:ext uri="{FF2B5EF4-FFF2-40B4-BE49-F238E27FC236}">
                  <a16:creationId xmlns:a16="http://schemas.microsoft.com/office/drawing/2014/main" id="{FF2596C0-D28E-4D50-87AA-A4E7C78A0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6" y="168"/>
              <a:ext cx="3628" cy="803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00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19476" name="Rectangle 54">
              <a:extLst>
                <a:ext uri="{FF2B5EF4-FFF2-40B4-BE49-F238E27FC236}">
                  <a16:creationId xmlns:a16="http://schemas.microsoft.com/office/drawing/2014/main" id="{2EADE5DF-C5ED-4C7C-B00C-65563D0FB9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55"/>
              <a:ext cx="3593" cy="74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600" dirty="0">
                  <a:latin typeface="Verdana" panose="020B0604030504040204" pitchFamily="34" charset="0"/>
                </a:rPr>
                <a:t>Eind schooljaar waarin de leerling 16 jaar is geworden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600" dirty="0">
                  <a:latin typeface="Verdana" panose="020B0604030504040204" pitchFamily="34" charset="0"/>
                </a:rPr>
                <a:t>Wanneer de leerling tenminste 12 jaar volledig   dagonderwijs heeft gevolgd</a:t>
              </a:r>
            </a:p>
          </p:txBody>
        </p:sp>
      </p:grpSp>
      <p:sp>
        <p:nvSpPr>
          <p:cNvPr id="4" name="AutoShape 30">
            <a:extLst>
              <a:ext uri="{FF2B5EF4-FFF2-40B4-BE49-F238E27FC236}">
                <a16:creationId xmlns:a16="http://schemas.microsoft.com/office/drawing/2014/main" id="{0B1015E5-595E-4EFF-A0B8-67006298E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3600" y="2341545"/>
            <a:ext cx="2644504" cy="36737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nl-NL" sz="1600" b="1" dirty="0">
                <a:solidFill>
                  <a:schemeClr val="bg1"/>
                </a:solidFill>
              </a:rPr>
              <a:t>Einde volledige leerplicht</a:t>
            </a:r>
            <a:endParaRPr lang="nl-NL" altLang="nl-NL" sz="1600" b="1" dirty="0">
              <a:solidFill>
                <a:schemeClr val="bg1"/>
              </a:solidFill>
            </a:endParaRPr>
          </a:p>
        </p:txBody>
      </p:sp>
      <p:sp>
        <p:nvSpPr>
          <p:cNvPr id="5" name="AutoShape 30">
            <a:extLst>
              <a:ext uri="{FF2B5EF4-FFF2-40B4-BE49-F238E27FC236}">
                <a16:creationId xmlns:a16="http://schemas.microsoft.com/office/drawing/2014/main" id="{9ED3554D-62EC-47FB-B403-17094FD7D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4324" y="3781705"/>
            <a:ext cx="2644503" cy="367375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nl-NL" sz="1600" b="1">
                <a:solidFill>
                  <a:schemeClr val="bg1"/>
                </a:solidFill>
              </a:rPr>
              <a:t>Einde parti</a:t>
            </a:r>
            <a:r>
              <a:rPr lang="pt-BR" altLang="nl-NL" sz="1600" b="1">
                <a:solidFill>
                  <a:schemeClr val="bg1"/>
                </a:solidFill>
                <a:cs typeface="Arial" charset="0"/>
              </a:rPr>
              <a:t>ë</a:t>
            </a:r>
            <a:r>
              <a:rPr lang="pt-BR" altLang="nl-NL" sz="1600" b="1">
                <a:solidFill>
                  <a:schemeClr val="bg1"/>
                </a:solidFill>
              </a:rPr>
              <a:t>le leerplicht</a:t>
            </a:r>
            <a:endParaRPr lang="nl-NL" altLang="nl-NL" sz="1600" b="1">
              <a:solidFill>
                <a:schemeClr val="bg1"/>
              </a:solidFill>
            </a:endParaRPr>
          </a:p>
        </p:txBody>
      </p:sp>
      <p:sp>
        <p:nvSpPr>
          <p:cNvPr id="6" name="AutoShape 30">
            <a:extLst>
              <a:ext uri="{FF2B5EF4-FFF2-40B4-BE49-F238E27FC236}">
                <a16:creationId xmlns:a16="http://schemas.microsoft.com/office/drawing/2014/main" id="{974D6879-B960-439D-804A-E5B6B916AC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4324" y="4933832"/>
            <a:ext cx="2644503" cy="367376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altLang="nl-NL" sz="1600" b="1">
                <a:solidFill>
                  <a:schemeClr val="bg1"/>
                </a:solidFill>
              </a:rPr>
              <a:t>Kwalificatieplicht</a:t>
            </a:r>
            <a:endParaRPr lang="nl-NL" altLang="nl-NL" sz="1600" b="1">
              <a:solidFill>
                <a:schemeClr val="bg1"/>
              </a:solidFill>
            </a:endParaRPr>
          </a:p>
        </p:txBody>
      </p:sp>
      <p:sp>
        <p:nvSpPr>
          <p:cNvPr id="10290" name="Text Box 50">
            <a:extLst>
              <a:ext uri="{FF2B5EF4-FFF2-40B4-BE49-F238E27FC236}">
                <a16:creationId xmlns:a16="http://schemas.microsoft.com/office/drawing/2014/main" id="{4748470A-1610-4BEE-8F79-9F8624CDD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4463" y="6399213"/>
            <a:ext cx="5543550" cy="3667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Verdana" panose="020B0604030504040204" pitchFamily="34" charset="0"/>
              </a:rPr>
              <a:t>Startkwalificatie is  MBO niveau 2 opleiding</a:t>
            </a:r>
          </a:p>
        </p:txBody>
      </p:sp>
      <p:sp>
        <p:nvSpPr>
          <p:cNvPr id="17" name="Afgeronde rechthoek 16">
            <a:extLst>
              <a:ext uri="{FF2B5EF4-FFF2-40B4-BE49-F238E27FC236}">
                <a16:creationId xmlns:a16="http://schemas.microsoft.com/office/drawing/2014/main" id="{408401FA-EEA1-4581-87F8-D6CE4F06AEE9}"/>
              </a:ext>
            </a:extLst>
          </p:cNvPr>
          <p:cNvSpPr/>
          <p:nvPr/>
        </p:nvSpPr>
        <p:spPr>
          <a:xfrm>
            <a:off x="315913" y="2154238"/>
            <a:ext cx="2366962" cy="652462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Leerplicht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9">
            <a:extLst>
              <a:ext uri="{FF2B5EF4-FFF2-40B4-BE49-F238E27FC236}">
                <a16:creationId xmlns:a16="http://schemas.microsoft.com/office/drawing/2014/main" id="{672BFC6C-0F30-40CF-A8C1-009A3A82AE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53" y="5561326"/>
            <a:ext cx="1777185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basisberoeps-</a:t>
            </a: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gerichte leerweg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4EA4E19F-14FC-4E4F-B31D-11F403420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2116" y="5561326"/>
            <a:ext cx="4033714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kaderberoepsgerichte leerweg</a:t>
            </a: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gemengde leerweg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nl-NL" altLang="nl-NL" sz="1400">
                <a:solidFill>
                  <a:srgbClr val="FFFFFF"/>
                </a:solidFill>
                <a:latin typeface="Verdana" pitchFamily="34" charset="0"/>
              </a:rPr>
              <a:t>theoretische leerweg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61ECA385-1BBC-4DF8-9E8A-B11787117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1953" y="4121463"/>
            <a:ext cx="1777185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niveau 3</a:t>
            </a:r>
          </a:p>
          <a:p>
            <a:pPr algn="ctr" eaLnBrk="1" hangingPunct="1">
              <a:defRPr/>
            </a:pPr>
            <a:endParaRPr lang="pt-BR" altLang="nl-NL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2 tot 4 jaar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9CDE237-C794-4079-A9CC-057C374E6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3978" y="4121463"/>
            <a:ext cx="1777185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niveau 4</a:t>
            </a:r>
          </a:p>
          <a:p>
            <a:pPr algn="ctr" eaLnBrk="1" hangingPunct="1">
              <a:defRPr/>
            </a:pPr>
            <a:endParaRPr lang="pt-BR" altLang="nl-NL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3 of 4 jaar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BC0B9435-E3EB-4E41-96D7-43DAA3A95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066" y="2765651"/>
            <a:ext cx="1768929" cy="928489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nl-NL" sz="1600"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en-US" altLang="nl-NL" sz="1600">
                <a:latin typeface="Verdana" pitchFamily="34" charset="0"/>
              </a:rPr>
              <a:t>4 jaar</a:t>
            </a:r>
            <a:endParaRPr lang="nl-NL" altLang="nl-NL" sz="1600">
              <a:latin typeface="Verdana" pitchFamily="34" charset="0"/>
            </a:endParaRPr>
          </a:p>
        </p:txBody>
      </p:sp>
      <p:sp>
        <p:nvSpPr>
          <p:cNvPr id="4135" name="AutoShape 39">
            <a:extLst>
              <a:ext uri="{FF2B5EF4-FFF2-40B4-BE49-F238E27FC236}">
                <a16:creationId xmlns:a16="http://schemas.microsoft.com/office/drawing/2014/main" id="{CFA70099-375F-4183-9401-B61C8D39D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516438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36" name="AutoShape 40">
            <a:extLst>
              <a:ext uri="{FF2B5EF4-FFF2-40B4-BE49-F238E27FC236}">
                <a16:creationId xmlns:a16="http://schemas.microsoft.com/office/drawing/2014/main" id="{A5662A50-982C-4010-B477-AA4B8AA2FE9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3276600" y="5164138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37" name="AutoShape 41">
            <a:extLst>
              <a:ext uri="{FF2B5EF4-FFF2-40B4-BE49-F238E27FC236}">
                <a16:creationId xmlns:a16="http://schemas.microsoft.com/office/drawing/2014/main" id="{8E90BE94-DECD-47CD-8FB0-0104E6024C8E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5435600" y="5164138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38" name="AutoShape 42">
            <a:extLst>
              <a:ext uri="{FF2B5EF4-FFF2-40B4-BE49-F238E27FC236}">
                <a16:creationId xmlns:a16="http://schemas.microsoft.com/office/drawing/2014/main" id="{739660D0-E25B-4526-92D2-FCA60508AD10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596188" y="5164138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39" name="AutoShape 43">
            <a:extLst>
              <a:ext uri="{FF2B5EF4-FFF2-40B4-BE49-F238E27FC236}">
                <a16:creationId xmlns:a16="http://schemas.microsoft.com/office/drawing/2014/main" id="{144485CF-0EB9-404F-90D1-783FF7DA89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4445000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40" name="AutoShape 44">
            <a:extLst>
              <a:ext uri="{FF2B5EF4-FFF2-40B4-BE49-F238E27FC236}">
                <a16:creationId xmlns:a16="http://schemas.microsoft.com/office/drawing/2014/main" id="{3836087C-73D5-4CE0-A070-9AB7BFE4495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596188" y="3724275"/>
            <a:ext cx="288925" cy="28892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4141" name="Text Box 45">
            <a:extLst>
              <a:ext uri="{FF2B5EF4-FFF2-40B4-BE49-F238E27FC236}">
                <a16:creationId xmlns:a16="http://schemas.microsoft.com/office/drawing/2014/main" id="{D3FA716C-6A0C-4F58-9408-7BDF7835B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4335463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MBO</a:t>
            </a:r>
          </a:p>
        </p:txBody>
      </p:sp>
      <p:sp>
        <p:nvSpPr>
          <p:cNvPr id="4142" name="Text Box 46">
            <a:extLst>
              <a:ext uri="{FF2B5EF4-FFF2-40B4-BE49-F238E27FC236}">
                <a16:creationId xmlns:a16="http://schemas.microsoft.com/office/drawing/2014/main" id="{0657ED4D-6866-4288-8111-54B4081A3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5811838"/>
            <a:ext cx="1150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VMBO</a:t>
            </a:r>
          </a:p>
        </p:txBody>
      </p:sp>
      <p:sp>
        <p:nvSpPr>
          <p:cNvPr id="4143" name="Text Box 47">
            <a:extLst>
              <a:ext uri="{FF2B5EF4-FFF2-40B4-BE49-F238E27FC236}">
                <a16:creationId xmlns:a16="http://schemas.microsoft.com/office/drawing/2014/main" id="{57840472-73E6-4E7F-900D-E4917F7F2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003550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nl-NL" altLang="nl-NL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HBO</a:t>
            </a:r>
          </a:p>
        </p:txBody>
      </p:sp>
      <p:sp>
        <p:nvSpPr>
          <p:cNvPr id="4147" name="Text Box 51">
            <a:extLst>
              <a:ext uri="{FF2B5EF4-FFF2-40B4-BE49-F238E27FC236}">
                <a16:creationId xmlns:a16="http://schemas.microsoft.com/office/drawing/2014/main" id="{D5CD4BF0-A3D7-4790-AB75-9ADBA1D3F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795713"/>
            <a:ext cx="1993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66"/>
                </a:solidFill>
                <a:latin typeface="Verdana" panose="020B0604030504040204" pitchFamily="34" charset="0"/>
              </a:rPr>
              <a:t>startkwalificatie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B970EBD-12DB-410A-B634-97EFCE0E72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2953" y="4121463"/>
            <a:ext cx="1777185" cy="96401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niveau 2</a:t>
            </a:r>
          </a:p>
          <a:p>
            <a:pPr algn="ctr" eaLnBrk="1" hangingPunct="1">
              <a:defRPr/>
            </a:pPr>
            <a:endParaRPr lang="pt-BR" altLang="nl-NL" sz="1400">
              <a:solidFill>
                <a:srgbClr val="FFFFFF"/>
              </a:solidFill>
              <a:latin typeface="Verdana" pitchFamily="34" charset="0"/>
            </a:endParaRPr>
          </a:p>
          <a:p>
            <a:pPr algn="ctr" eaLnBrk="1" hangingPunct="1">
              <a:defRPr/>
            </a:pPr>
            <a:r>
              <a:rPr lang="pt-BR" altLang="nl-NL" sz="1400">
                <a:solidFill>
                  <a:srgbClr val="FFFFFF"/>
                </a:solidFill>
                <a:latin typeface="Verdana" pitchFamily="34" charset="0"/>
              </a:rPr>
              <a:t>2 jaar</a:t>
            </a:r>
            <a:endParaRPr lang="nl-NL" altLang="nl-NL" sz="14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4151" name="Line 55">
            <a:extLst>
              <a:ext uri="{FF2B5EF4-FFF2-40B4-BE49-F238E27FC236}">
                <a16:creationId xmlns:a16="http://schemas.microsoft.com/office/drawing/2014/main" id="{1BAC3B77-2959-4927-BD30-E6EA86D071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2787650"/>
            <a:ext cx="504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2" name="Line 56">
            <a:extLst>
              <a:ext uri="{FF2B5EF4-FFF2-40B4-BE49-F238E27FC236}">
                <a16:creationId xmlns:a16="http://schemas.microsoft.com/office/drawing/2014/main" id="{3DCB6106-2B97-4856-A950-ABC1DAB552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3652838"/>
            <a:ext cx="5041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3" name="Line 57">
            <a:extLst>
              <a:ext uri="{FF2B5EF4-FFF2-40B4-BE49-F238E27FC236}">
                <a16:creationId xmlns:a16="http://schemas.microsoft.com/office/drawing/2014/main" id="{E190BD91-19A4-4D34-B863-B14AF81376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4084638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4" name="Line 58">
            <a:extLst>
              <a:ext uri="{FF2B5EF4-FFF2-40B4-BE49-F238E27FC236}">
                <a16:creationId xmlns:a16="http://schemas.microsoft.com/office/drawing/2014/main" id="{E96D2C3C-F9BB-4A17-AC32-FA9D3E699E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50927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5" name="Line 59">
            <a:extLst>
              <a:ext uri="{FF2B5EF4-FFF2-40B4-BE49-F238E27FC236}">
                <a16:creationId xmlns:a16="http://schemas.microsoft.com/office/drawing/2014/main" id="{8532C7AF-54C3-48C9-8EEA-CCF37DCC48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150" y="552450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56" name="Line 60">
            <a:extLst>
              <a:ext uri="{FF2B5EF4-FFF2-40B4-BE49-F238E27FC236}">
                <a16:creationId xmlns:a16="http://schemas.microsoft.com/office/drawing/2014/main" id="{FA75EA5C-1EF4-4BE8-92C5-E035E0D76E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63713" y="6461125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9492" name="Afbeelding 24">
            <a:extLst>
              <a:ext uri="{FF2B5EF4-FFF2-40B4-BE49-F238E27FC236}">
                <a16:creationId xmlns:a16="http://schemas.microsoft.com/office/drawing/2014/main" id="{4F6ACA60-E460-43D8-8086-A88DD9DB6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2700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Afgeronde rechthoek 25">
            <a:extLst>
              <a:ext uri="{FF2B5EF4-FFF2-40B4-BE49-F238E27FC236}">
                <a16:creationId xmlns:a16="http://schemas.microsoft.com/office/drawing/2014/main" id="{378E6B47-AA4D-4ADF-BFEB-6001EC754D71}"/>
              </a:ext>
            </a:extLst>
          </p:cNvPr>
          <p:cNvSpPr/>
          <p:nvPr/>
        </p:nvSpPr>
        <p:spPr>
          <a:xfrm>
            <a:off x="333375" y="2133600"/>
            <a:ext cx="2366963" cy="652463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Doorstroom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2" dur="5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nimBg="1"/>
      <p:bldP spid="4136" grpId="0" animBg="1"/>
      <p:bldP spid="4137" grpId="0" animBg="1"/>
      <p:bldP spid="4138" grpId="0" animBg="1"/>
      <p:bldP spid="4139" grpId="0" animBg="1"/>
      <p:bldP spid="4140" grpId="0" animBg="1"/>
      <p:bldP spid="4141" grpId="0"/>
      <p:bldP spid="4142" grpId="0"/>
      <p:bldP spid="4143" grpId="0"/>
      <p:bldP spid="41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Afbeelding 7">
            <a:extLst>
              <a:ext uri="{FF2B5EF4-FFF2-40B4-BE49-F238E27FC236}">
                <a16:creationId xmlns:a16="http://schemas.microsoft.com/office/drawing/2014/main" id="{1CE1809C-79EA-41D6-84B7-57C72D504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71438"/>
            <a:ext cx="91567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2" name="Group 16">
            <a:extLst>
              <a:ext uri="{FF2B5EF4-FFF2-40B4-BE49-F238E27FC236}">
                <a16:creationId xmlns:a16="http://schemas.microsoft.com/office/drawing/2014/main" id="{22A95FEE-50BD-4650-BCD0-76D193E575A9}"/>
              </a:ext>
            </a:extLst>
          </p:cNvPr>
          <p:cNvGrpSpPr>
            <a:grpSpLocks/>
          </p:cNvGrpSpPr>
          <p:nvPr/>
        </p:nvGrpSpPr>
        <p:grpSpPr bwMode="auto">
          <a:xfrm>
            <a:off x="1187624" y="2059565"/>
            <a:ext cx="7094537" cy="4691063"/>
            <a:chOff x="1200" y="694"/>
            <a:chExt cx="4403" cy="3157"/>
          </a:xfrm>
          <a:solidFill>
            <a:srgbClr val="FFFF00"/>
          </a:solidFill>
        </p:grpSpPr>
        <p:sp>
          <p:nvSpPr>
            <p:cNvPr id="17412" name="Text Box 4">
              <a:extLst>
                <a:ext uri="{FF2B5EF4-FFF2-40B4-BE49-F238E27FC236}">
                  <a16:creationId xmlns:a16="http://schemas.microsoft.com/office/drawing/2014/main" id="{D4EDD067-634E-4DC8-A4DA-FA0B5262B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694"/>
              <a:ext cx="4363" cy="3157"/>
            </a:xfrm>
            <a:prstGeom prst="rect">
              <a:avLst/>
            </a:prstGeom>
            <a:grpFill/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Clr>
                  <a:srgbClr val="000066"/>
                </a:buClr>
                <a:buFontTx/>
                <a:buChar char="•"/>
                <a:defRPr/>
              </a:pPr>
              <a:endParaRPr lang="nl-NL" altLang="nl-NL">
                <a:solidFill>
                  <a:srgbClr val="000066"/>
                </a:solidFill>
              </a:endParaRPr>
            </a:p>
          </p:txBody>
        </p:sp>
        <p:sp>
          <p:nvSpPr>
            <p:cNvPr id="21513" name="Text Box 12">
              <a:extLst>
                <a:ext uri="{FF2B5EF4-FFF2-40B4-BE49-F238E27FC236}">
                  <a16:creationId xmlns:a16="http://schemas.microsoft.com/office/drawing/2014/main" id="{64FE4EFB-E52A-4CAF-A608-231BB7FE9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981"/>
              <a:ext cx="4311" cy="285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Wat is de inhoud van de opleiding en spreekt mij dit aan?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Wat kun je allemaal met deze studie worden?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Waar is die opleiding?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Hoe lang duurt die opleiding?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Ben ik toelaatbaar voor die opleiding?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Ga ik een BBL* of BOL* opleiding volgen?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*BOL = een dagopleiding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r>
                <a:rPr lang="nl-NL" altLang="nl-NL" sz="1800" dirty="0">
                  <a:solidFill>
                    <a:srgbClr val="000066"/>
                  </a:solidFill>
                  <a:latin typeface="Verdana" panose="020B0604030504040204" pitchFamily="34" charset="0"/>
                </a:rPr>
                <a:t>*BBL = werkend leren (1 of 2 dagen naar school)</a:t>
              </a:r>
            </a:p>
            <a:p>
              <a:pPr>
                <a:spcBef>
                  <a:spcPct val="0"/>
                </a:spcBef>
                <a:buFontTx/>
                <a:buNone/>
                <a:defRPr/>
              </a:pPr>
              <a:endParaRPr lang="nl-NL" altLang="nl-NL" sz="1800" b="1" dirty="0">
                <a:solidFill>
                  <a:srgbClr val="000066"/>
                </a:solidFill>
                <a:latin typeface="Verdana" panose="020B0604030504040204" pitchFamily="34" charset="0"/>
              </a:endParaRPr>
            </a:p>
          </p:txBody>
        </p:sp>
      </p:grpSp>
      <p:pic>
        <p:nvPicPr>
          <p:cNvPr id="9236" name="Picture 20" descr="kiezen">
            <a:extLst>
              <a:ext uri="{FF2B5EF4-FFF2-40B4-BE49-F238E27FC236}">
                <a16:creationId xmlns:a16="http://schemas.microsoft.com/office/drawing/2014/main" id="{31AAE68F-D86A-4E71-9501-6ECFBCFDA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859213"/>
            <a:ext cx="2125663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fgeronde rechthoek 1">
            <a:extLst>
              <a:ext uri="{FF2B5EF4-FFF2-40B4-BE49-F238E27FC236}">
                <a16:creationId xmlns:a16="http://schemas.microsoft.com/office/drawing/2014/main" id="{0E33A55D-A963-4D51-8771-15F51B22C2DD}"/>
              </a:ext>
            </a:extLst>
          </p:cNvPr>
          <p:cNvSpPr/>
          <p:nvPr/>
        </p:nvSpPr>
        <p:spPr>
          <a:xfrm>
            <a:off x="468313" y="620713"/>
            <a:ext cx="5183187" cy="17272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3200" dirty="0">
                <a:solidFill>
                  <a:schemeClr val="bg1">
                    <a:lumMod val="95000"/>
                  </a:schemeClr>
                </a:solidFill>
              </a:rPr>
              <a:t>Wat wil je te weten komen om een goede keuze te maken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Afbeelding 15">
            <a:extLst>
              <a:ext uri="{FF2B5EF4-FFF2-40B4-BE49-F238E27FC236}">
                <a16:creationId xmlns:a16="http://schemas.microsoft.com/office/drawing/2014/main" id="{B5D8F080-F6C4-4944-AF74-EECCC644D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2700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3" name="Picture 39" descr="lisLogo">
            <a:extLst>
              <a:ext uri="{FF2B5EF4-FFF2-40B4-BE49-F238E27FC236}">
                <a16:creationId xmlns:a16="http://schemas.microsoft.com/office/drawing/2014/main" id="{8E02CEB0-B72A-4418-86F4-925F94DA2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" y="2909888"/>
            <a:ext cx="84613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5" name="Picture 41" descr="Logo mondriaan">
            <a:extLst>
              <a:ext uri="{FF2B5EF4-FFF2-40B4-BE49-F238E27FC236}">
                <a16:creationId xmlns:a16="http://schemas.microsoft.com/office/drawing/2014/main" id="{98151AF3-8B92-41FB-B10A-367447ED1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4395788"/>
            <a:ext cx="17494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6" name="Picture 42" descr="logo_wellant">
            <a:extLst>
              <a:ext uri="{FF2B5EF4-FFF2-40B4-BE49-F238E27FC236}">
                <a16:creationId xmlns:a16="http://schemas.microsoft.com/office/drawing/2014/main" id="{81D23702-E720-4CBC-B396-DFFB4602E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5949950"/>
            <a:ext cx="131445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87" name="Picture 43" descr="Nova_logo">
            <a:extLst>
              <a:ext uri="{FF2B5EF4-FFF2-40B4-BE49-F238E27FC236}">
                <a16:creationId xmlns:a16="http://schemas.microsoft.com/office/drawing/2014/main" id="{8C6ABF77-20FF-4EF7-9540-6399DAC54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683250"/>
            <a:ext cx="21177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fgeronde rechthoek 14">
            <a:extLst>
              <a:ext uri="{FF2B5EF4-FFF2-40B4-BE49-F238E27FC236}">
                <a16:creationId xmlns:a16="http://schemas.microsoft.com/office/drawing/2014/main" id="{310F6704-D7A6-4F88-9472-F0373166AA98}"/>
              </a:ext>
            </a:extLst>
          </p:cNvPr>
          <p:cNvSpPr/>
          <p:nvPr/>
        </p:nvSpPr>
        <p:spPr>
          <a:xfrm>
            <a:off x="812800" y="1111250"/>
            <a:ext cx="4579938" cy="2124075"/>
          </a:xfrm>
          <a:prstGeom prst="roundRect">
            <a:avLst/>
          </a:prstGeom>
          <a:solidFill>
            <a:srgbClr val="0070C0">
              <a:alpha val="25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Voorlichting</a:t>
            </a:r>
          </a:p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Opleidingenmarkt Hooglandse kerk </a:t>
            </a:r>
          </a:p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Leiden</a:t>
            </a:r>
          </a:p>
        </p:txBody>
      </p:sp>
      <p:pic>
        <p:nvPicPr>
          <p:cNvPr id="15377" name="Picture 24" descr="H:\decanaat\mborijnlandblok.jpg">
            <a:extLst>
              <a:ext uri="{FF2B5EF4-FFF2-40B4-BE49-F238E27FC236}">
                <a16:creationId xmlns:a16="http://schemas.microsoft.com/office/drawing/2014/main" id="{A729AF7D-5C25-4E56-B060-8CB04F527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2881313"/>
            <a:ext cx="1265238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Afgeronde rechthoek 15">
            <a:extLst>
              <a:ext uri="{FF2B5EF4-FFF2-40B4-BE49-F238E27FC236}">
                <a16:creationId xmlns:a16="http://schemas.microsoft.com/office/drawing/2014/main" id="{EDDB95E7-66E3-4F6E-A947-A62E509D11F1}"/>
              </a:ext>
            </a:extLst>
          </p:cNvPr>
          <p:cNvSpPr/>
          <p:nvPr/>
        </p:nvSpPr>
        <p:spPr>
          <a:xfrm rot="19816962">
            <a:off x="1574800" y="2133600"/>
            <a:ext cx="6337300" cy="3779838"/>
          </a:xfrm>
          <a:prstGeom prst="roundRect">
            <a:avLst/>
          </a:prstGeom>
          <a:solidFill>
            <a:srgbClr val="FF0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Tot nader order uitgesteld</a:t>
            </a:r>
          </a:p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 houden u op de hoogte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B9050484-C83A-4DB0-BB5B-FC95AB7AA4DC}"/>
              </a:ext>
            </a:extLst>
          </p:cNvPr>
          <p:cNvSpPr/>
          <p:nvPr/>
        </p:nvSpPr>
        <p:spPr>
          <a:xfrm>
            <a:off x="1547664" y="3140968"/>
            <a:ext cx="6013028" cy="3318368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nl-NL" sz="3200" b="1" dirty="0">
                <a:solidFill>
                  <a:schemeClr val="bg1"/>
                </a:solidFill>
              </a:rPr>
              <a:t>Je kunt je wel al oriënteren op:</a:t>
            </a:r>
          </a:p>
          <a:p>
            <a:pPr algn="ctr"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hlinkClick r:id="rId3"/>
              </a:rPr>
              <a:t>www.mbostart.nl</a:t>
            </a:r>
            <a:endParaRPr lang="nl-NL" sz="32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hlinkClick r:id="rId4"/>
              </a:rPr>
              <a:t>www.studeermeteenplan.nl</a:t>
            </a:r>
            <a:endParaRPr lang="nl-NL" sz="32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nl-NL" sz="3200" b="1" dirty="0">
                <a:solidFill>
                  <a:schemeClr val="bg1"/>
                </a:solidFill>
                <a:hlinkClick r:id="rId5"/>
              </a:rPr>
              <a:t>www.mbostad.nl</a:t>
            </a:r>
            <a:endParaRPr lang="nl-NL" sz="32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5" name="Afgeronde rechthoek 4">
            <a:extLst>
              <a:ext uri="{FF2B5EF4-FFF2-40B4-BE49-F238E27FC236}">
                <a16:creationId xmlns:a16="http://schemas.microsoft.com/office/drawing/2014/main" id="{B89F3898-5DA3-4639-83CA-BC01DB53DA9B}"/>
              </a:ext>
            </a:extLst>
          </p:cNvPr>
          <p:cNvSpPr/>
          <p:nvPr/>
        </p:nvSpPr>
        <p:spPr>
          <a:xfrm>
            <a:off x="5435600" y="2708275"/>
            <a:ext cx="46038" cy="4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6" name="Afgeronde rechthoek 5">
            <a:extLst>
              <a:ext uri="{FF2B5EF4-FFF2-40B4-BE49-F238E27FC236}">
                <a16:creationId xmlns:a16="http://schemas.microsoft.com/office/drawing/2014/main" id="{520BB11D-2A42-460C-9F32-FCB0A8423381}"/>
              </a:ext>
            </a:extLst>
          </p:cNvPr>
          <p:cNvSpPr/>
          <p:nvPr/>
        </p:nvSpPr>
        <p:spPr>
          <a:xfrm>
            <a:off x="5435600" y="115888"/>
            <a:ext cx="46038" cy="460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pic>
        <p:nvPicPr>
          <p:cNvPr id="22535" name="Afbeelding 7">
            <a:extLst>
              <a:ext uri="{FF2B5EF4-FFF2-40B4-BE49-F238E27FC236}">
                <a16:creationId xmlns:a16="http://schemas.microsoft.com/office/drawing/2014/main" id="{0D7281A3-40F3-4342-93A6-8B52704038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2700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368D4D25-95DB-44C7-A88C-5D837367B3AD}"/>
              </a:ext>
            </a:extLst>
          </p:cNvPr>
          <p:cNvSpPr/>
          <p:nvPr/>
        </p:nvSpPr>
        <p:spPr>
          <a:xfrm>
            <a:off x="352425" y="1557338"/>
            <a:ext cx="4148138" cy="1150937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Voorlichting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4">
            <a:extLst>
              <a:ext uri="{FF2B5EF4-FFF2-40B4-BE49-F238E27FC236}">
                <a16:creationId xmlns:a16="http://schemas.microsoft.com/office/drawing/2014/main" id="{C4B6129F-5883-4A82-86E3-CE959F1027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78038" y="4117975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aktie</a:t>
            </a:r>
          </a:p>
        </p:txBody>
      </p:sp>
      <p:grpSp>
        <p:nvGrpSpPr>
          <p:cNvPr id="12307" name="Group 19">
            <a:extLst>
              <a:ext uri="{FF2B5EF4-FFF2-40B4-BE49-F238E27FC236}">
                <a16:creationId xmlns:a16="http://schemas.microsoft.com/office/drawing/2014/main" id="{283E5801-014C-445B-9D43-95CB91BF322A}"/>
              </a:ext>
            </a:extLst>
          </p:cNvPr>
          <p:cNvGrpSpPr>
            <a:grpSpLocks/>
          </p:cNvGrpSpPr>
          <p:nvPr/>
        </p:nvGrpSpPr>
        <p:grpSpPr bwMode="auto">
          <a:xfrm>
            <a:off x="312738" y="2384425"/>
            <a:ext cx="8280400" cy="3535363"/>
            <a:chOff x="1398" y="704"/>
            <a:chExt cx="4202" cy="2120"/>
          </a:xfrm>
        </p:grpSpPr>
        <p:sp>
          <p:nvSpPr>
            <p:cNvPr id="17412" name="Text Box 4">
              <a:extLst>
                <a:ext uri="{FF2B5EF4-FFF2-40B4-BE49-F238E27FC236}">
                  <a16:creationId xmlns:a16="http://schemas.microsoft.com/office/drawing/2014/main" id="{51930676-CE54-4750-99ED-6C32EC0247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8" y="704"/>
              <a:ext cx="4202" cy="212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Clr>
                  <a:srgbClr val="000066"/>
                </a:buClr>
                <a:buFontTx/>
                <a:buChar char="•"/>
                <a:defRPr/>
              </a:pPr>
              <a:endParaRPr lang="nl-NL" altLang="nl-NL">
                <a:solidFill>
                  <a:srgbClr val="000066"/>
                </a:solidFill>
              </a:endParaRPr>
            </a:p>
          </p:txBody>
        </p:sp>
        <p:sp>
          <p:nvSpPr>
            <p:cNvPr id="24588" name="Text Box 12">
              <a:extLst>
                <a:ext uri="{FF2B5EF4-FFF2-40B4-BE49-F238E27FC236}">
                  <a16:creationId xmlns:a16="http://schemas.microsoft.com/office/drawing/2014/main" id="{07E84C3C-7F77-4ADB-A198-8EF8E4B52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06" y="774"/>
              <a:ext cx="3906" cy="1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Begin vroeg zodat je tijd hebt erover na te denken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Bezoek open dagen en oriëntatiedagen, in ieder geval online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8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Let op: VEVA (ROC MONDRIAAN) is deelname aan informatie avond verplicht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6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Alle activiteiten noteer je in jouw LOB-dossier samen met je mentor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1600">
                <a:latin typeface="Verdana" panose="020B060403050404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800">
                  <a:latin typeface="Verdana" panose="020B0604030504040204" pitchFamily="34" charset="0"/>
                </a:rPr>
                <a:t>Inschrijven mbo opleiding moet de leerling zelf doen </a:t>
              </a:r>
              <a:r>
                <a:rPr lang="nl-NL" altLang="nl-NL" sz="1400">
                  <a:latin typeface="Verdana" panose="020B0604030504040204" pitchFamily="34" charset="0"/>
                </a:rPr>
                <a:t>(voor 1 april)</a:t>
              </a:r>
            </a:p>
          </p:txBody>
        </p:sp>
      </p:grp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E81F3476-2665-48EF-92CC-A32FB5442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82736"/>
            <a:ext cx="9036496" cy="51461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nl-NL" altLang="nl-NL" sz="2200" dirty="0">
                <a:latin typeface="Verdana" pitchFamily="34" charset="0"/>
              </a:rPr>
              <a:t>Informatie vervolgopleidingen bij W. Klinkenberg, decaan</a:t>
            </a:r>
          </a:p>
        </p:txBody>
      </p:sp>
      <p:pic>
        <p:nvPicPr>
          <p:cNvPr id="24583" name="Afbeelding 7">
            <a:extLst>
              <a:ext uri="{FF2B5EF4-FFF2-40B4-BE49-F238E27FC236}">
                <a16:creationId xmlns:a16="http://schemas.microsoft.com/office/drawing/2014/main" id="{C8895E22-20D2-48C6-826F-308F85342F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B3F3E9E3-24D9-49EE-80F2-CCB36F328C2E}"/>
              </a:ext>
            </a:extLst>
          </p:cNvPr>
          <p:cNvSpPr/>
          <p:nvPr/>
        </p:nvSpPr>
        <p:spPr>
          <a:xfrm>
            <a:off x="323850" y="1119188"/>
            <a:ext cx="3067050" cy="1295400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Aktie</a:t>
            </a:r>
          </a:p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Wat moet je nu gaan doen!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Afbeelding 1">
            <a:extLst>
              <a:ext uri="{FF2B5EF4-FFF2-40B4-BE49-F238E27FC236}">
                <a16:creationId xmlns:a16="http://schemas.microsoft.com/office/drawing/2014/main" id="{0491DC00-FAB9-4B53-A2CF-645E7F8AF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06363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>
            <a:extLst>
              <a:ext uri="{FF2B5EF4-FFF2-40B4-BE49-F238E27FC236}">
                <a16:creationId xmlns:a16="http://schemas.microsoft.com/office/drawing/2014/main" id="{350EACA6-BD31-4373-8E3C-F7F6A7434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	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1AD5FE10-0ACE-43C5-A6F5-2E8D51E22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81300"/>
            <a:ext cx="8507413" cy="3455988"/>
          </a:xfrm>
        </p:spPr>
        <p:txBody>
          <a:bodyPr>
            <a:noAutofit/>
          </a:bodyPr>
          <a:lstStyle/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E-mail adres mentor: 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3"/>
              </a:rPr>
              <a:t>dst@vakcollegerijnmond.nl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 </a:t>
            </a:r>
          </a:p>
          <a:p>
            <a:pPr>
              <a:defRPr/>
            </a:pPr>
            <a:r>
              <a:rPr lang="nl-NL" sz="2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Vragen 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over dyslexie: 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4"/>
              </a:rPr>
              <a:t>dyslexie@vakcollegerijnmond.nl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</a:p>
          <a:p>
            <a:pPr>
              <a:defRPr/>
            </a:pP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Decaan :</a:t>
            </a:r>
            <a:r>
              <a:rPr lang="nl-NL" sz="24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  <a:hlinkClick r:id="rId4"/>
              </a:rPr>
              <a:t> KBG@vakcollegerijnmond.nl</a:t>
            </a:r>
            <a:endParaRPr lang="nl-NL" sz="24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defRPr/>
            </a:pPr>
            <a:endParaRPr lang="nl-NL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Afgeronde rechthoek 7">
            <a:extLst>
              <a:ext uri="{FF2B5EF4-FFF2-40B4-BE49-F238E27FC236}">
                <a16:creationId xmlns:a16="http://schemas.microsoft.com/office/drawing/2014/main" id="{76673FAD-72C8-4E99-B1AA-12FF2DF191D0}"/>
              </a:ext>
            </a:extLst>
          </p:cNvPr>
          <p:cNvSpPr/>
          <p:nvPr/>
        </p:nvSpPr>
        <p:spPr>
          <a:xfrm>
            <a:off x="1042988" y="841375"/>
            <a:ext cx="4148137" cy="1152525"/>
          </a:xfrm>
          <a:prstGeom prst="round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Belangrijke contactgegevens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AB8A1915-66AC-438B-9DED-EB16DFF6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819150"/>
          </a:xfrm>
        </p:spPr>
        <p:txBody>
          <a:bodyPr/>
          <a:lstStyle/>
          <a:p>
            <a:pPr algn="l"/>
            <a:r>
              <a:rPr lang="nl-NL" altLang="nl-NL" sz="3800">
                <a:latin typeface="Segoe UI" panose="020B0502040204020203" pitchFamily="34" charset="0"/>
                <a:cs typeface="Segoe UI" panose="020B0502040204020203" pitchFamily="34" charset="0"/>
              </a:rPr>
              <a:t>Voorstellen door de mentor</a:t>
            </a:r>
          </a:p>
        </p:txBody>
      </p:sp>
      <p:pic>
        <p:nvPicPr>
          <p:cNvPr id="5124" name="Afbeelding 7">
            <a:extLst>
              <a:ext uri="{FF2B5EF4-FFF2-40B4-BE49-F238E27FC236}">
                <a16:creationId xmlns:a16="http://schemas.microsoft.com/office/drawing/2014/main" id="{DA86727C-9C01-46A3-85DB-1935D863C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91440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 descr="\\andreas.local\andreas\medewerkerhomedirs$\RMD\moos\Communicatie 2015-2016\Huisstijl\Logo´s\RM\PNG\Logo Rijnmond definitief - Oranje RGB.png">
            <a:extLst>
              <a:ext uri="{FF2B5EF4-FFF2-40B4-BE49-F238E27FC236}">
                <a16:creationId xmlns:a16="http://schemas.microsoft.com/office/drawing/2014/main" id="{EE3F2A91-BB57-45F7-8BFB-0EB558865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1652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0A399E6E-B61B-4514-992C-D4728D921DF7}"/>
              </a:ext>
            </a:extLst>
          </p:cNvPr>
          <p:cNvSpPr txBox="1"/>
          <p:nvPr/>
        </p:nvSpPr>
        <p:spPr>
          <a:xfrm>
            <a:off x="971600" y="1815048"/>
            <a:ext cx="748883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latin typeface="Comic Sans MS" pitchFamily="66" charset="0"/>
              </a:rPr>
              <a:t>Beste ouders</a:t>
            </a:r>
            <a:br>
              <a:rPr lang="nl-NL" sz="2000" dirty="0">
                <a:latin typeface="Comic Sans MS" pitchFamily="66" charset="0"/>
              </a:rPr>
            </a:br>
            <a:br>
              <a:rPr lang="nl-NL" sz="2000" dirty="0">
                <a:latin typeface="Comic Sans MS" pitchFamily="66" charset="0"/>
              </a:rPr>
            </a:br>
            <a:r>
              <a:rPr lang="nl-NL" sz="2000" dirty="0">
                <a:latin typeface="Comic Sans MS" pitchFamily="66" charset="0"/>
              </a:rPr>
              <a:t>Als u dit leest heeft u mij waarschijnlijk al gezien of gesproken op donderdagavond 17 september via Teams.</a:t>
            </a:r>
            <a:br>
              <a:rPr lang="nl-NL" sz="2000" dirty="0">
                <a:latin typeface="Comic Sans MS" pitchFamily="66" charset="0"/>
              </a:rPr>
            </a:br>
            <a:endParaRPr lang="nl-NL" sz="2000" dirty="0">
              <a:latin typeface="Comic Sans MS" pitchFamily="66" charset="0"/>
            </a:endParaRPr>
          </a:p>
          <a:p>
            <a:r>
              <a:rPr lang="nl-NL" sz="2000" dirty="0">
                <a:latin typeface="Comic Sans MS" pitchFamily="66" charset="0"/>
              </a:rPr>
              <a:t>Mijn naam is Kees Duistermaat en ben mentor van 3k1. </a:t>
            </a:r>
            <a:br>
              <a:rPr lang="nl-NL" sz="2000" dirty="0">
                <a:latin typeface="Comic Sans MS" pitchFamily="66" charset="0"/>
              </a:rPr>
            </a:br>
            <a:r>
              <a:rPr lang="nl-NL" sz="2000" dirty="0">
                <a:latin typeface="Comic Sans MS" pitchFamily="66" charset="0"/>
              </a:rPr>
              <a:t>Uw zoon of dochter krijgt van mij wiskunde (4 uur) en natuurkunde (3 uur) en het mentoruur.</a:t>
            </a:r>
            <a:br>
              <a:rPr lang="nl-NL" sz="2000" dirty="0">
                <a:latin typeface="Comic Sans MS" pitchFamily="66" charset="0"/>
              </a:rPr>
            </a:br>
            <a:br>
              <a:rPr lang="nl-NL" sz="2000" dirty="0">
                <a:latin typeface="Comic Sans MS" pitchFamily="66" charset="0"/>
              </a:rPr>
            </a:br>
            <a:r>
              <a:rPr lang="nl-NL" sz="2000" dirty="0">
                <a:latin typeface="Comic Sans MS" pitchFamily="66" charset="0"/>
              </a:rPr>
              <a:t>Als u contact met mij op wilt nemen: </a:t>
            </a:r>
            <a:r>
              <a:rPr lang="nl-NL" sz="2000" dirty="0">
                <a:latin typeface="Comic Sans MS" pitchFamily="66" charset="0"/>
                <a:hlinkClick r:id="rId5"/>
              </a:rPr>
              <a:t>dst@andreascollege.nl</a:t>
            </a:r>
            <a:r>
              <a:rPr lang="nl-NL" sz="2000" dirty="0">
                <a:latin typeface="Comic Sans MS" pitchFamily="66" charset="0"/>
              </a:rPr>
              <a:t> </a:t>
            </a:r>
          </a:p>
          <a:p>
            <a:r>
              <a:rPr lang="nl-NL" sz="2000" dirty="0">
                <a:latin typeface="Comic Sans MS" pitchFamily="66" charset="0"/>
              </a:rPr>
              <a:t>Gebruik het liefst dit e-mailadres voor snel contact.</a:t>
            </a:r>
            <a:br>
              <a:rPr lang="nl-NL" sz="2000" dirty="0">
                <a:latin typeface="Comic Sans MS" pitchFamily="66" charset="0"/>
              </a:rPr>
            </a:br>
            <a:br>
              <a:rPr lang="nl-NL" sz="2000" dirty="0">
                <a:latin typeface="Comic Sans MS" pitchFamily="66" charset="0"/>
              </a:rPr>
            </a:br>
            <a:r>
              <a:rPr lang="nl-NL" sz="2000" dirty="0">
                <a:latin typeface="Comic Sans MS" pitchFamily="66" charset="0"/>
              </a:rPr>
              <a:t>Het algemene telefoonnummer van school 071-4013128</a:t>
            </a:r>
            <a:endParaRPr lang="nl-NL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044">
            <a:extLst>
              <a:ext uri="{FF2B5EF4-FFF2-40B4-BE49-F238E27FC236}">
                <a16:creationId xmlns:a16="http://schemas.microsoft.com/office/drawing/2014/main" id="{3F7916E1-87CD-4729-A6B4-B738E130C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555875"/>
            <a:ext cx="7488237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latin typeface="Segoe UI" panose="020B0502040204020203" pitchFamily="34" charset="0"/>
                <a:cs typeface="Segoe UI" panose="020B0502040204020203" pitchFamily="34" charset="0"/>
              </a:rPr>
              <a:t>Stage vindt plaats op de maandag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 b="1" u="sng">
                <a:latin typeface="Segoe UI" panose="020B0502040204020203" pitchFamily="34" charset="0"/>
                <a:cs typeface="Segoe UI" panose="020B0502040204020203" pitchFamily="34" charset="0"/>
              </a:rPr>
              <a:t>Zorg en Welzijn</a:t>
            </a: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kader en gemengde leerweg  21 sept t/m 14 dec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basis 11 jan t/m 19 april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 b="1" u="sng">
                <a:latin typeface="Segoe UI" panose="020B0502040204020203" pitchFamily="34" charset="0"/>
                <a:cs typeface="Segoe UI" panose="020B0502040204020203" pitchFamily="34" charset="0"/>
              </a:rPr>
              <a:t>Economie en Ondernemen</a:t>
            </a: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kader 21 sept t/m 14 dec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basis en gemengde leerweg: 11 jan  t/m 19 april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 b="1" u="sng">
                <a:latin typeface="Segoe UI" panose="020B0502040204020203" pitchFamily="34" charset="0"/>
                <a:cs typeface="Segoe UI" panose="020B0502040204020203" pitchFamily="34" charset="0"/>
              </a:rPr>
              <a:t>Techniek</a:t>
            </a: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kader  7 sept t/m 14 dec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4 basis en gemengde leerweg 11 jan t/m 19 april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26627" name="Afbeelding 3">
            <a:extLst>
              <a:ext uri="{FF2B5EF4-FFF2-40B4-BE49-F238E27FC236}">
                <a16:creationId xmlns:a16="http://schemas.microsoft.com/office/drawing/2014/main" id="{D01A7733-12F9-4466-BE99-C7D62DF21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3038"/>
            <a:ext cx="91582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hthoek 1">
            <a:extLst>
              <a:ext uri="{FF2B5EF4-FFF2-40B4-BE49-F238E27FC236}">
                <a16:creationId xmlns:a16="http://schemas.microsoft.com/office/drawing/2014/main" id="{E5188B01-5DC8-4211-B4F2-1D99F068F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81075"/>
            <a:ext cx="42481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nl-NL" altLang="nl-NL" sz="4800" b="1">
                <a:latin typeface="Segoe UI" panose="020B0502040204020203" pitchFamily="34" charset="0"/>
                <a:cs typeface="Segoe UI" panose="020B0502040204020203" pitchFamily="34" charset="0"/>
              </a:rPr>
              <a:t>Stage klas 4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Afbeelding 3">
            <a:extLst>
              <a:ext uri="{FF2B5EF4-FFF2-40B4-BE49-F238E27FC236}">
                <a16:creationId xmlns:a16="http://schemas.microsoft.com/office/drawing/2014/main" id="{A7BA080B-E0EA-4E6F-A437-A08D31146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3038"/>
            <a:ext cx="91582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hthoek 1">
            <a:extLst>
              <a:ext uri="{FF2B5EF4-FFF2-40B4-BE49-F238E27FC236}">
                <a16:creationId xmlns:a16="http://schemas.microsoft.com/office/drawing/2014/main" id="{EBFA04B7-ADE3-4DCA-BF3A-DB0D1A83C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765175"/>
            <a:ext cx="42481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nl-NL" altLang="nl-NL" sz="4800" b="1">
                <a:latin typeface="Segoe UI" panose="020B0502040204020203" pitchFamily="34" charset="0"/>
                <a:cs typeface="Segoe UI" panose="020B0502040204020203" pitchFamily="34" charset="0"/>
              </a:rPr>
              <a:t>Vakanties 2020-2021</a:t>
            </a:r>
          </a:p>
        </p:txBody>
      </p:sp>
      <p:pic>
        <p:nvPicPr>
          <p:cNvPr id="27652" name="Afbeelding 2">
            <a:extLst>
              <a:ext uri="{FF2B5EF4-FFF2-40B4-BE49-F238E27FC236}">
                <a16:creationId xmlns:a16="http://schemas.microsoft.com/office/drawing/2014/main" id="{7DA55A98-C42E-4F70-A2C5-DF026CC2A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781300"/>
            <a:ext cx="295275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044">
            <a:extLst>
              <a:ext uri="{FF2B5EF4-FFF2-40B4-BE49-F238E27FC236}">
                <a16:creationId xmlns:a16="http://schemas.microsoft.com/office/drawing/2014/main" id="{609E5802-46CF-450D-9028-9FD7AE6A0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2997200"/>
            <a:ext cx="6491287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6600" b="1">
                <a:latin typeface="Segoe UI" panose="020B0502040204020203" pitchFamily="34" charset="0"/>
                <a:cs typeface="Segoe UI" panose="020B0502040204020203" pitchFamily="34" charset="0"/>
              </a:rPr>
              <a:t>Einde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6600" b="1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2800" b="1">
                <a:latin typeface="Segoe UI" panose="020B0502040204020203" pitchFamily="34" charset="0"/>
                <a:cs typeface="Segoe UI" panose="020B0502040204020203" pitchFamily="34" charset="0"/>
              </a:rPr>
              <a:t>hartelijk dank voor uw belangstelling</a:t>
            </a:r>
          </a:p>
        </p:txBody>
      </p:sp>
      <p:pic>
        <p:nvPicPr>
          <p:cNvPr id="28675" name="Afbeelding 3">
            <a:extLst>
              <a:ext uri="{FF2B5EF4-FFF2-40B4-BE49-F238E27FC236}">
                <a16:creationId xmlns:a16="http://schemas.microsoft.com/office/drawing/2014/main" id="{7E0228C8-5F0B-4CB9-ACF9-7E4C620C5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73038"/>
            <a:ext cx="9158287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3986137C-7F21-4970-8D1B-6574C4F62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1925"/>
            <a:ext cx="8229600" cy="844550"/>
          </a:xfrm>
        </p:spPr>
        <p:txBody>
          <a:bodyPr/>
          <a:lstStyle/>
          <a:p>
            <a:pPr algn="l"/>
            <a:r>
              <a:rPr lang="nl-NL" altLang="nl-NL" sz="3800">
                <a:latin typeface="Segoe UI" panose="020B0502040204020203" pitchFamily="34" charset="0"/>
                <a:cs typeface="Segoe UI" panose="020B0502040204020203" pitchFamily="34" charset="0"/>
              </a:rPr>
              <a:t>Belangrijke regels en afspraken</a:t>
            </a:r>
          </a:p>
        </p:txBody>
      </p:sp>
      <p:pic>
        <p:nvPicPr>
          <p:cNvPr id="7172" name="Afbeelding 7">
            <a:extLst>
              <a:ext uri="{FF2B5EF4-FFF2-40B4-BE49-F238E27FC236}">
                <a16:creationId xmlns:a16="http://schemas.microsoft.com/office/drawing/2014/main" id="{769BC12C-6A4D-4AE8-8409-E0236FC66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6838"/>
            <a:ext cx="9144000" cy="4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\\andreas.local\andreas\medewerkerhomedirs$\RMD\moos\Communicatie 2015-2016\Huisstijl\Logo´s\RM\PNG\Logo Rijnmond definitief - Oranje RGB.png">
            <a:extLst>
              <a:ext uri="{FF2B5EF4-FFF2-40B4-BE49-F238E27FC236}">
                <a16:creationId xmlns:a16="http://schemas.microsoft.com/office/drawing/2014/main" id="{125B860E-FD6C-458E-A4D3-EF7ECB05B6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260350"/>
            <a:ext cx="116522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B431743B-8C23-4B94-B8D0-2DE5EE1315CE}"/>
              </a:ext>
            </a:extLst>
          </p:cNvPr>
          <p:cNvSpPr txBox="1"/>
          <p:nvPr/>
        </p:nvSpPr>
        <p:spPr>
          <a:xfrm>
            <a:off x="719572" y="1759169"/>
            <a:ext cx="796722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400" b="1" dirty="0">
                <a:latin typeface="Comic Sans MS" pitchFamily="66" charset="0"/>
              </a:rPr>
              <a:t>Veel informatie is te vinden op de website van school,</a:t>
            </a:r>
          </a:p>
          <a:p>
            <a:r>
              <a:rPr lang="nl-NL" sz="2400" b="1" dirty="0">
                <a:latin typeface="Comic Sans MS" pitchFamily="66" charset="0"/>
              </a:rPr>
              <a:t>	</a:t>
            </a:r>
            <a:r>
              <a:rPr lang="nl-NL" sz="1600" b="1" dirty="0">
                <a:latin typeface="Comic Sans MS" pitchFamily="66" charset="0"/>
                <a:hlinkClick r:id="rId5"/>
              </a:rPr>
              <a:t>https://vakcollegerijnmond.nl/</a:t>
            </a:r>
            <a:r>
              <a:rPr lang="nl-NL" sz="1600" b="1" dirty="0">
                <a:latin typeface="Comic Sans MS" pitchFamily="66" charset="0"/>
              </a:rPr>
              <a:t> </a:t>
            </a:r>
          </a:p>
          <a:p>
            <a:br>
              <a:rPr lang="nl-NL" sz="2400" b="1" dirty="0">
                <a:latin typeface="Comic Sans MS" pitchFamily="66" charset="0"/>
              </a:rPr>
            </a:br>
            <a:r>
              <a:rPr lang="nl-NL" sz="2400" b="1" dirty="0">
                <a:latin typeface="Comic Sans MS" pitchFamily="66" charset="0"/>
              </a:rPr>
              <a:t>en in de digitale schoolgids</a:t>
            </a:r>
            <a:r>
              <a:rPr lang="nl-NL" b="1" dirty="0">
                <a:latin typeface="Comic Sans MS" pitchFamily="66" charset="0"/>
              </a:rPr>
              <a:t>.</a:t>
            </a:r>
            <a:endParaRPr lang="nl-NL" sz="2400" b="1" dirty="0">
              <a:latin typeface="Comic Sans MS" pitchFamily="66" charset="0"/>
            </a:endParaRPr>
          </a:p>
          <a:p>
            <a:r>
              <a:rPr lang="nl-NL" sz="2400" b="1" dirty="0">
                <a:latin typeface="Comic Sans MS" pitchFamily="66" charset="0"/>
              </a:rPr>
              <a:t>	</a:t>
            </a:r>
            <a:r>
              <a:rPr lang="nl-NL" sz="1400" b="1" dirty="0">
                <a:latin typeface="Comic Sans MS" pitchFamily="66" charset="0"/>
                <a:hlinkClick r:id="rId6"/>
              </a:rPr>
              <a:t>https://vakcollegerijnmond.nl/vakcollege-rijnmond/schoolgids/</a:t>
            </a:r>
            <a:r>
              <a:rPr lang="nl-NL" sz="1400" b="1" dirty="0">
                <a:latin typeface="Comic Sans MS" pitchFamily="66" charset="0"/>
              </a:rPr>
              <a:t> </a:t>
            </a:r>
            <a:br>
              <a:rPr lang="nl-NL" sz="2400" b="1" dirty="0">
                <a:latin typeface="Comic Sans MS" pitchFamily="66" charset="0"/>
              </a:rPr>
            </a:br>
            <a:r>
              <a:rPr lang="nl-NL" sz="2400" b="1" dirty="0">
                <a:latin typeface="Comic Sans MS" pitchFamily="66" charset="0"/>
              </a:rPr>
              <a:t> </a:t>
            </a:r>
            <a:br>
              <a:rPr lang="nl-NL" sz="2400" b="1" dirty="0">
                <a:latin typeface="Comic Sans MS" pitchFamily="66" charset="0"/>
              </a:rPr>
            </a:br>
            <a:r>
              <a:rPr lang="nl-NL" b="1" dirty="0">
                <a:latin typeface="Comic Sans MS" pitchFamily="66" charset="0"/>
              </a:rPr>
              <a:t>R</a:t>
            </a:r>
            <a:r>
              <a:rPr lang="nl-NL" sz="2400" b="1" dirty="0">
                <a:latin typeface="Comic Sans MS" pitchFamily="66" charset="0"/>
              </a:rPr>
              <a:t>egels rondom verzuim en verlof vind u op</a:t>
            </a:r>
            <a:br>
              <a:rPr lang="nl-NL" sz="4000" b="1" dirty="0">
                <a:latin typeface="Comic Sans MS" pitchFamily="66" charset="0"/>
              </a:rPr>
            </a:br>
            <a:r>
              <a:rPr lang="nl-NL" sz="4000" b="1" dirty="0">
                <a:latin typeface="Comic Sans MS" pitchFamily="66" charset="0"/>
              </a:rPr>
              <a:t>	</a:t>
            </a:r>
            <a:r>
              <a:rPr lang="nl-NL" sz="1600" b="1" dirty="0">
                <a:latin typeface="Comic Sans MS" pitchFamily="66" charset="0"/>
                <a:hlinkClick r:id="rId7"/>
              </a:rPr>
              <a:t>https://vakcollegerijnmond.nl/afwezigheid/</a:t>
            </a:r>
            <a:endParaRPr lang="nl-NL" sz="1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Afbeelding 6">
            <a:extLst>
              <a:ext uri="{FF2B5EF4-FFF2-40B4-BE49-F238E27FC236}">
                <a16:creationId xmlns:a16="http://schemas.microsoft.com/office/drawing/2014/main" id="{72F26EF4-53B3-4C49-9D00-0D77EAD25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13"/>
            <a:ext cx="915670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3">
            <a:extLst>
              <a:ext uri="{FF2B5EF4-FFF2-40B4-BE49-F238E27FC236}">
                <a16:creationId xmlns:a16="http://schemas.microsoft.com/office/drawing/2014/main" id="{B39A4B33-9040-44B9-82F7-82400787C1EC}"/>
              </a:ext>
            </a:extLst>
          </p:cNvPr>
          <p:cNvGrpSpPr>
            <a:grpSpLocks/>
          </p:cNvGrpSpPr>
          <p:nvPr/>
        </p:nvGrpSpPr>
        <p:grpSpPr bwMode="auto">
          <a:xfrm>
            <a:off x="1912938" y="2520950"/>
            <a:ext cx="6762750" cy="4292600"/>
            <a:chOff x="1156" y="1207"/>
            <a:chExt cx="4351" cy="2363"/>
          </a:xfrm>
        </p:grpSpPr>
        <p:pic>
          <p:nvPicPr>
            <p:cNvPr id="9221" name="Text Box 4">
              <a:extLst>
                <a:ext uri="{FF2B5EF4-FFF2-40B4-BE49-F238E27FC236}">
                  <a16:creationId xmlns:a16="http://schemas.microsoft.com/office/drawing/2014/main" id="{602508BB-0695-4ACF-8496-33EE33CEDF1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" y="1207"/>
              <a:ext cx="4351" cy="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2" name="Text Box 4">
              <a:extLst>
                <a:ext uri="{FF2B5EF4-FFF2-40B4-BE49-F238E27FC236}">
                  <a16:creationId xmlns:a16="http://schemas.microsoft.com/office/drawing/2014/main" id="{FCC2A8E2-9A5D-471B-80E8-1ECC78723E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3" y="1417"/>
              <a:ext cx="4185" cy="1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000066"/>
                </a:buClr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algemene informatie en examenregels</a:t>
              </a:r>
            </a:p>
            <a:p>
              <a:pPr eaLnBrk="1" hangingPunct="1">
                <a:spcBef>
                  <a:spcPct val="0"/>
                </a:spcBef>
                <a:buClr>
                  <a:srgbClr val="000066"/>
                </a:buClr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examendata</a:t>
              </a:r>
            </a:p>
            <a:p>
              <a:pPr eaLnBrk="1" hangingPunct="1">
                <a:spcBef>
                  <a:spcPct val="0"/>
                </a:spcBef>
                <a:buClr>
                  <a:srgbClr val="000066"/>
                </a:buClr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de leerstofomschrijving, welke onderdelen</a:t>
              </a:r>
              <a:b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 van het examenprogramma in het   </a:t>
              </a:r>
              <a:b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</a:b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 schoolexamen worden getoetst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de onderdelen van het schoolexamen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de toetsvormen en het schoolexamen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de herkansingsregeling</a:t>
              </a:r>
            </a:p>
            <a:p>
              <a:pPr eaLnBrk="1" hangingPunct="1">
                <a:spcBef>
                  <a:spcPct val="0"/>
                </a:spcBef>
                <a:buFontTx/>
                <a:buChar char="•"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de regels voor totstandkoming van het cijfer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2400">
                  <a:latin typeface="Segoe UI" panose="020B0502040204020203" pitchFamily="34" charset="0"/>
                  <a:cs typeface="Segoe UI" panose="020B0502040204020203" pitchFamily="34" charset="0"/>
                </a:rPr>
                <a:t>  en de weging</a:t>
              </a:r>
              <a:r>
                <a:rPr lang="en-US" altLang="nl-NL" sz="2400">
                  <a:solidFill>
                    <a:srgbClr val="000066"/>
                  </a:solidFill>
                  <a:latin typeface="Arial" panose="020B0604020202020204" pitchFamily="34" charset="0"/>
                </a:rPr>
                <a:t>	</a:t>
              </a:r>
              <a:endParaRPr lang="nl-NL" altLang="nl-NL" sz="2400">
                <a:solidFill>
                  <a:srgbClr val="000066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1" name="Afgeronde rechthoek 10">
            <a:extLst>
              <a:ext uri="{FF2B5EF4-FFF2-40B4-BE49-F238E27FC236}">
                <a16:creationId xmlns:a16="http://schemas.microsoft.com/office/drawing/2014/main" id="{9390A1ED-CA73-43DA-BEAE-658D5543A55A}"/>
              </a:ext>
            </a:extLst>
          </p:cNvPr>
          <p:cNvSpPr/>
          <p:nvPr/>
        </p:nvSpPr>
        <p:spPr>
          <a:xfrm>
            <a:off x="323850" y="2200275"/>
            <a:ext cx="3201988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 het PTA wordt vermeld: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>
            <a:extLst>
              <a:ext uri="{FF2B5EF4-FFF2-40B4-BE49-F238E27FC236}">
                <a16:creationId xmlns:a16="http://schemas.microsoft.com/office/drawing/2014/main" id="{091A2DA9-4F91-4AAA-AE5D-F68058EC3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5654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66"/>
              </a:buClr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	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>
            <a:extLst>
              <a:ext uri="{FF2B5EF4-FFF2-40B4-BE49-F238E27FC236}">
                <a16:creationId xmlns:a16="http://schemas.microsoft.com/office/drawing/2014/main" id="{9A01CD6C-436E-4C9A-9798-B3BD8F10C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75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7">
            <a:extLst>
              <a:ext uri="{FF2B5EF4-FFF2-40B4-BE49-F238E27FC236}">
                <a16:creationId xmlns:a16="http://schemas.microsoft.com/office/drawing/2014/main" id="{84CC1717-5F0D-4AB2-85C8-336B03B4C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5654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66"/>
              </a:buClr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	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2" name="Afgeronde rechthoek 11">
            <a:extLst>
              <a:ext uri="{FF2B5EF4-FFF2-40B4-BE49-F238E27FC236}">
                <a16:creationId xmlns:a16="http://schemas.microsoft.com/office/drawing/2014/main" id="{481EA52A-690E-4498-87BD-6F1D8D51BF76}"/>
              </a:ext>
            </a:extLst>
          </p:cNvPr>
          <p:cNvSpPr/>
          <p:nvPr/>
        </p:nvSpPr>
        <p:spPr>
          <a:xfrm>
            <a:off x="323850" y="2200275"/>
            <a:ext cx="5903913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Bijvoorbeeld het PTA Engels</a:t>
            </a:r>
          </a:p>
        </p:txBody>
      </p:sp>
      <p:pic>
        <p:nvPicPr>
          <p:cNvPr id="10246" name="Afbeelding 1">
            <a:extLst>
              <a:ext uri="{FF2B5EF4-FFF2-40B4-BE49-F238E27FC236}">
                <a16:creationId xmlns:a16="http://schemas.microsoft.com/office/drawing/2014/main" id="{02BFAD0B-6480-4149-8601-37597D1EA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4005263"/>
            <a:ext cx="8701088" cy="276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jl-omlaag 2">
            <a:extLst>
              <a:ext uri="{FF2B5EF4-FFF2-40B4-BE49-F238E27FC236}">
                <a16:creationId xmlns:a16="http://schemas.microsoft.com/office/drawing/2014/main" id="{B08BE512-B9C7-4B87-837A-6DFCAB925CAC}"/>
              </a:ext>
            </a:extLst>
          </p:cNvPr>
          <p:cNvSpPr/>
          <p:nvPr/>
        </p:nvSpPr>
        <p:spPr>
          <a:xfrm>
            <a:off x="77788" y="3048000"/>
            <a:ext cx="1368425" cy="1209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Welke periode en welk leerjaar?</a:t>
            </a:r>
          </a:p>
        </p:txBody>
      </p:sp>
      <p:sp>
        <p:nvSpPr>
          <p:cNvPr id="4" name="Pijl-omlaag 3">
            <a:extLst>
              <a:ext uri="{FF2B5EF4-FFF2-40B4-BE49-F238E27FC236}">
                <a16:creationId xmlns:a16="http://schemas.microsoft.com/office/drawing/2014/main" id="{CF72304F-1F83-4A42-8E3A-1C17EFDD4DB1}"/>
              </a:ext>
            </a:extLst>
          </p:cNvPr>
          <p:cNvSpPr/>
          <p:nvPr/>
        </p:nvSpPr>
        <p:spPr>
          <a:xfrm>
            <a:off x="1446213" y="3265488"/>
            <a:ext cx="1584325" cy="1008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Wat moet de leerling kennen en kunnen?</a:t>
            </a:r>
          </a:p>
        </p:txBody>
      </p:sp>
      <p:sp>
        <p:nvSpPr>
          <p:cNvPr id="9" name="Pijl-omlaag 8">
            <a:extLst>
              <a:ext uri="{FF2B5EF4-FFF2-40B4-BE49-F238E27FC236}">
                <a16:creationId xmlns:a16="http://schemas.microsoft.com/office/drawing/2014/main" id="{ED22F40C-A8FF-42DD-A6FD-FD7F3B0BD00A}"/>
              </a:ext>
            </a:extLst>
          </p:cNvPr>
          <p:cNvSpPr/>
          <p:nvPr/>
        </p:nvSpPr>
        <p:spPr>
          <a:xfrm>
            <a:off x="3581400" y="3048000"/>
            <a:ext cx="1584325" cy="1166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Wat moet de leerling doen, wat is de inhoud van de toets?</a:t>
            </a:r>
          </a:p>
        </p:txBody>
      </p:sp>
      <p:sp>
        <p:nvSpPr>
          <p:cNvPr id="10" name="Pijl-omlaag 9">
            <a:extLst>
              <a:ext uri="{FF2B5EF4-FFF2-40B4-BE49-F238E27FC236}">
                <a16:creationId xmlns:a16="http://schemas.microsoft.com/office/drawing/2014/main" id="{03869C86-AC67-4F77-89D1-E5F0B5AACB87}"/>
              </a:ext>
            </a:extLst>
          </p:cNvPr>
          <p:cNvSpPr/>
          <p:nvPr/>
        </p:nvSpPr>
        <p:spPr>
          <a:xfrm>
            <a:off x="5607050" y="2646363"/>
            <a:ext cx="1584325" cy="1647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Wat voor soort toets is het, hoe lang duurt de toets, hoe staat de toets in </a:t>
            </a:r>
            <a:r>
              <a:rPr lang="nl-NL" sz="1000" dirty="0" err="1"/>
              <a:t>SomToday</a:t>
            </a:r>
            <a:r>
              <a:rPr lang="nl-NL" sz="1000" dirty="0"/>
              <a:t>?</a:t>
            </a:r>
          </a:p>
        </p:txBody>
      </p:sp>
      <p:sp>
        <p:nvSpPr>
          <p:cNvPr id="11" name="Pijl-omlaag 10">
            <a:extLst>
              <a:ext uri="{FF2B5EF4-FFF2-40B4-BE49-F238E27FC236}">
                <a16:creationId xmlns:a16="http://schemas.microsoft.com/office/drawing/2014/main" id="{DA99344B-FA45-4BEF-9396-B293F4377296}"/>
              </a:ext>
            </a:extLst>
          </p:cNvPr>
          <p:cNvSpPr/>
          <p:nvPr/>
        </p:nvSpPr>
        <p:spPr>
          <a:xfrm>
            <a:off x="6724650" y="3305175"/>
            <a:ext cx="1616075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Mag de leerling het herkansen?</a:t>
            </a:r>
          </a:p>
        </p:txBody>
      </p:sp>
      <p:sp>
        <p:nvSpPr>
          <p:cNvPr id="13" name="Pijl-omlaag 12">
            <a:extLst>
              <a:ext uri="{FF2B5EF4-FFF2-40B4-BE49-F238E27FC236}">
                <a16:creationId xmlns:a16="http://schemas.microsoft.com/office/drawing/2014/main" id="{E54E29E4-8C49-42C2-A27A-E6C325C648D4}"/>
              </a:ext>
            </a:extLst>
          </p:cNvPr>
          <p:cNvSpPr/>
          <p:nvPr/>
        </p:nvSpPr>
        <p:spPr>
          <a:xfrm>
            <a:off x="7880350" y="3327400"/>
            <a:ext cx="1333500" cy="1008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1000" dirty="0"/>
              <a:t>Hoe vaak telt het cijfer mee?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Afbeelding 10">
            <a:extLst>
              <a:ext uri="{FF2B5EF4-FFF2-40B4-BE49-F238E27FC236}">
                <a16:creationId xmlns:a16="http://schemas.microsoft.com/office/drawing/2014/main" id="{0E430AC2-32D9-4205-A270-30C27AE1E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80975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" name="Groep 38">
            <a:extLst>
              <a:ext uri="{FF2B5EF4-FFF2-40B4-BE49-F238E27FC236}">
                <a16:creationId xmlns:a16="http://schemas.microsoft.com/office/drawing/2014/main" id="{504A0569-DA1A-419C-BCB0-AA436F34CEE3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276475"/>
            <a:ext cx="1296987" cy="2089150"/>
            <a:chOff x="2843213" y="1911354"/>
            <a:chExt cx="1296987" cy="2089150"/>
          </a:xfrm>
        </p:grpSpPr>
        <p:sp>
          <p:nvSpPr>
            <p:cNvPr id="11325" name="Rectangle 25">
              <a:extLst>
                <a:ext uri="{FF2B5EF4-FFF2-40B4-BE49-F238E27FC236}">
                  <a16:creationId xmlns:a16="http://schemas.microsoft.com/office/drawing/2014/main" id="{989CB726-C41B-49E2-ACBF-3BFD5B495E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13" y="1911354"/>
              <a:ext cx="1296987" cy="2089150"/>
            </a:xfrm>
            <a:prstGeom prst="rect">
              <a:avLst/>
            </a:prstGeom>
            <a:noFill/>
            <a:ln w="1905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43" name="Rectangle 31">
              <a:extLst>
                <a:ext uri="{FF2B5EF4-FFF2-40B4-BE49-F238E27FC236}">
                  <a16:creationId xmlns:a16="http://schemas.microsoft.com/office/drawing/2014/main" id="{699A930D-4C23-4CD3-A51D-9454E013B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213" y="1911354"/>
              <a:ext cx="1296987" cy="43338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1329" name="Text Box 28">
              <a:extLst>
                <a:ext uri="{FF2B5EF4-FFF2-40B4-BE49-F238E27FC236}">
                  <a16:creationId xmlns:a16="http://schemas.microsoft.com/office/drawing/2014/main" id="{ED5F4BFB-63D8-4E6C-97F3-4586859114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1114" y="1928802"/>
              <a:ext cx="12588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600">
                  <a:solidFill>
                    <a:schemeClr val="bg1"/>
                  </a:solidFill>
                  <a:latin typeface="Verdana" panose="020B0604030504040204" pitchFamily="34" charset="0"/>
                </a:rPr>
                <a:t>TECHNIEK</a:t>
              </a:r>
            </a:p>
          </p:txBody>
        </p:sp>
        <p:sp>
          <p:nvSpPr>
            <p:cNvPr id="45" name="Rectangle 47">
              <a:extLst>
                <a:ext uri="{FF2B5EF4-FFF2-40B4-BE49-F238E27FC236}">
                  <a16:creationId xmlns:a16="http://schemas.microsoft.com/office/drawing/2014/main" id="{44651D30-945C-4D9F-BD4F-EB35154260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138" y="2743204"/>
              <a:ext cx="720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ns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46" name="Rectangle 48">
              <a:extLst>
                <a:ext uri="{FF2B5EF4-FFF2-40B4-BE49-F238E27FC236}">
                  <a16:creationId xmlns:a16="http://schemas.microsoft.com/office/drawing/2014/main" id="{8BAD1696-5413-4BA5-95B6-736E56B12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2138" y="3352804"/>
              <a:ext cx="720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 err="1">
                  <a:solidFill>
                    <a:schemeClr val="tx1"/>
                  </a:solidFill>
                  <a:latin typeface="Verdana" pitchFamily="34" charset="0"/>
                </a:rPr>
                <a:t>wi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sp>
        <p:nvSpPr>
          <p:cNvPr id="11268" name="Text Box 13">
            <a:extLst>
              <a:ext uri="{FF2B5EF4-FFF2-40B4-BE49-F238E27FC236}">
                <a16:creationId xmlns:a16="http://schemas.microsoft.com/office/drawing/2014/main" id="{2B38A5A2-407E-46CE-8CCC-C5FF21D9B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836613"/>
            <a:ext cx="42148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Elke leerling heeft deze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“verplichte” vakken</a:t>
            </a:r>
            <a:endParaRPr lang="nl-NL" altLang="nl-NL" sz="2800" b="1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8" name="Groep 44">
            <a:extLst>
              <a:ext uri="{FF2B5EF4-FFF2-40B4-BE49-F238E27FC236}">
                <a16:creationId xmlns:a16="http://schemas.microsoft.com/office/drawing/2014/main" id="{214ABB36-3F50-4099-9A69-362C65D0C8E4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3082925"/>
            <a:ext cx="792163" cy="1066800"/>
            <a:chOff x="1403350" y="2781300"/>
            <a:chExt cx="792163" cy="1066800"/>
          </a:xfrm>
        </p:grpSpPr>
        <p:sp>
          <p:nvSpPr>
            <p:cNvPr id="49" name="Rectangle 14">
              <a:extLst>
                <a:ext uri="{FF2B5EF4-FFF2-40B4-BE49-F238E27FC236}">
                  <a16:creationId xmlns:a16="http://schemas.microsoft.com/office/drawing/2014/main" id="{595F345B-825F-4687-BB78-F7AFBDE69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350" y="2781300"/>
              <a:ext cx="792163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ne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50" name="Rectangle 16">
              <a:extLst>
                <a:ext uri="{FF2B5EF4-FFF2-40B4-BE49-F238E27FC236}">
                  <a16:creationId xmlns:a16="http://schemas.microsoft.com/office/drawing/2014/main" id="{F7947003-F718-4DCB-AB78-6C330F950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3350" y="3390900"/>
              <a:ext cx="792163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en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grpSp>
        <p:nvGrpSpPr>
          <p:cNvPr id="51" name="Groep 43">
            <a:extLst>
              <a:ext uri="{FF2B5EF4-FFF2-40B4-BE49-F238E27FC236}">
                <a16:creationId xmlns:a16="http://schemas.microsoft.com/office/drawing/2014/main" id="{F488ACA1-A146-4DC2-947C-E3C8A6B009CA}"/>
              </a:ext>
            </a:extLst>
          </p:cNvPr>
          <p:cNvGrpSpPr>
            <a:grpSpLocks/>
          </p:cNvGrpSpPr>
          <p:nvPr/>
        </p:nvGrpSpPr>
        <p:grpSpPr bwMode="auto">
          <a:xfrm>
            <a:off x="1362075" y="4297363"/>
            <a:ext cx="990600" cy="1868487"/>
            <a:chOff x="1362075" y="4297363"/>
            <a:chExt cx="990600" cy="1676400"/>
          </a:xfrm>
        </p:grpSpPr>
        <p:sp>
          <p:nvSpPr>
            <p:cNvPr id="52" name="Rectangle 17">
              <a:extLst>
                <a:ext uri="{FF2B5EF4-FFF2-40B4-BE49-F238E27FC236}">
                  <a16:creationId xmlns:a16="http://schemas.microsoft.com/office/drawing/2014/main" id="{4967400E-FA04-483A-9019-7754E9803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075" y="4297363"/>
              <a:ext cx="990600" cy="457200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ma-1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53" name="Rectangle 18">
              <a:extLst>
                <a:ext uri="{FF2B5EF4-FFF2-40B4-BE49-F238E27FC236}">
                  <a16:creationId xmlns:a16="http://schemas.microsoft.com/office/drawing/2014/main" id="{1E1E36B0-E454-42BD-87C7-726F506EB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075" y="4906963"/>
              <a:ext cx="990600" cy="457200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lo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54" name="Rectangle 19">
              <a:extLst>
                <a:ext uri="{FF2B5EF4-FFF2-40B4-BE49-F238E27FC236}">
                  <a16:creationId xmlns:a16="http://schemas.microsoft.com/office/drawing/2014/main" id="{19A22E80-0697-43B8-982A-D5C1A7BE95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2075" y="5516563"/>
              <a:ext cx="990600" cy="457200"/>
            </a:xfrm>
            <a:prstGeom prst="rect">
              <a:avLst/>
            </a:prstGeom>
            <a:solidFill>
              <a:srgbClr val="FFFF00"/>
            </a:solidFill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tx1"/>
                  </a:solidFill>
                  <a:latin typeface="Verdana" pitchFamily="34" charset="0"/>
                </a:rPr>
                <a:t>kv-1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sp>
        <p:nvSpPr>
          <p:cNvPr id="55" name="AutoShape 20">
            <a:extLst>
              <a:ext uri="{FF2B5EF4-FFF2-40B4-BE49-F238E27FC236}">
                <a16:creationId xmlns:a16="http://schemas.microsoft.com/office/drawing/2014/main" id="{022B30D2-17F1-4021-8484-38D8F4DE3329}"/>
              </a:ext>
            </a:extLst>
          </p:cNvPr>
          <p:cNvSpPr>
            <a:spLocks/>
          </p:cNvSpPr>
          <p:nvPr/>
        </p:nvSpPr>
        <p:spPr bwMode="auto">
          <a:xfrm>
            <a:off x="2411413" y="5022850"/>
            <a:ext cx="533400" cy="1143000"/>
          </a:xfrm>
          <a:prstGeom prst="rightBrace">
            <a:avLst>
              <a:gd name="adj1" fmla="val 1785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>
              <a:latin typeface="Times New Roman" panose="02020603050405020304" pitchFamily="18" charset="0"/>
            </a:endParaRPr>
          </a:p>
        </p:txBody>
      </p:sp>
      <p:sp>
        <p:nvSpPr>
          <p:cNvPr id="56" name="Text Box 22">
            <a:extLst>
              <a:ext uri="{FF2B5EF4-FFF2-40B4-BE49-F238E27FC236}">
                <a16:creationId xmlns:a16="http://schemas.microsoft.com/office/drawing/2014/main" id="{64EBE03A-EB04-44BD-96B7-AE5872F87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0" y="5091113"/>
            <a:ext cx="5707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Segoe UI" panose="020B0502040204020203" pitchFamily="34" charset="0"/>
                <a:cs typeface="Segoe UI" panose="020B0502040204020203" pitchFamily="34" charset="0"/>
              </a:rPr>
              <a:t>Moeten voldoende worden afgesloten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Segoe UI" panose="020B0502040204020203" pitchFamily="34" charset="0"/>
                <a:cs typeface="Segoe UI" panose="020B0502040204020203" pitchFamily="34" charset="0"/>
              </a:rPr>
              <a:t>aan het eind van klas 3, anders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Segoe UI" panose="020B0502040204020203" pitchFamily="34" charset="0"/>
                <a:cs typeface="Segoe UI" panose="020B0502040204020203" pitchFamily="34" charset="0"/>
              </a:rPr>
              <a:t>geen diploma</a:t>
            </a:r>
            <a:endParaRPr lang="nl-NL" altLang="nl-NL" sz="24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Text Box 23">
            <a:extLst>
              <a:ext uri="{FF2B5EF4-FFF2-40B4-BE49-F238E27FC236}">
                <a16:creationId xmlns:a16="http://schemas.microsoft.com/office/drawing/2014/main" id="{79418B0E-362F-4810-8637-96E16CC49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4406900"/>
            <a:ext cx="481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 b="1">
                <a:latin typeface="Segoe UI" panose="020B0502040204020203" pitchFamily="34" charset="0"/>
                <a:cs typeface="Segoe UI" panose="020B0502040204020203" pitchFamily="34" charset="0"/>
              </a:rPr>
              <a:t>Telt mee in de slaag-zakregeling</a:t>
            </a:r>
            <a:endParaRPr lang="nl-NL" altLang="nl-NL" sz="2400" b="1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8" name="Line 24">
            <a:extLst>
              <a:ext uri="{FF2B5EF4-FFF2-40B4-BE49-F238E27FC236}">
                <a16:creationId xmlns:a16="http://schemas.microsoft.com/office/drawing/2014/main" id="{FC36370B-906A-4230-8BD2-3B8A52C52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4581525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59" name="Groep 39">
            <a:extLst>
              <a:ext uri="{FF2B5EF4-FFF2-40B4-BE49-F238E27FC236}">
                <a16:creationId xmlns:a16="http://schemas.microsoft.com/office/drawing/2014/main" id="{B7233084-362C-4C22-AADC-735F5464A16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276475"/>
            <a:ext cx="1331913" cy="2089150"/>
            <a:chOff x="4500563" y="1916113"/>
            <a:chExt cx="1331912" cy="2089150"/>
          </a:xfrm>
        </p:grpSpPr>
        <p:sp>
          <p:nvSpPr>
            <p:cNvPr id="60" name="Rectangle 38">
              <a:extLst>
                <a:ext uri="{FF2B5EF4-FFF2-40B4-BE49-F238E27FC236}">
                  <a16:creationId xmlns:a16="http://schemas.microsoft.com/office/drawing/2014/main" id="{06A3316A-DF4C-48B3-AD25-53B7830B2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3" y="1916113"/>
              <a:ext cx="1296987" cy="433388"/>
            </a:xfrm>
            <a:prstGeom prst="rect">
              <a:avLst/>
            </a:prstGeom>
            <a:solidFill>
              <a:srgbClr val="7030A0"/>
            </a:solidFill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nl-NL"/>
            </a:p>
          </p:txBody>
        </p:sp>
        <p:sp>
          <p:nvSpPr>
            <p:cNvPr id="11302" name="Rectangle 40">
              <a:extLst>
                <a:ext uri="{FF2B5EF4-FFF2-40B4-BE49-F238E27FC236}">
                  <a16:creationId xmlns:a16="http://schemas.microsoft.com/office/drawing/2014/main" id="{2E531A42-3B0B-4F29-961D-D5137C9C2B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0563" y="1916113"/>
              <a:ext cx="1296987" cy="2089150"/>
            </a:xfrm>
            <a:prstGeom prst="rect">
              <a:avLst/>
            </a:prstGeom>
            <a:noFill/>
            <a:ln w="1905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1303" name="Text Box 41">
              <a:extLst>
                <a:ext uri="{FF2B5EF4-FFF2-40B4-BE49-F238E27FC236}">
                  <a16:creationId xmlns:a16="http://schemas.microsoft.com/office/drawing/2014/main" id="{D1FF286D-49CD-4165-B238-130836ED96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0563" y="1989138"/>
              <a:ext cx="1331912" cy="35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NL" altLang="nl-NL" sz="1600">
                  <a:solidFill>
                    <a:schemeClr val="bg1"/>
                  </a:solidFill>
                  <a:latin typeface="Verdana" panose="020B0604030504040204" pitchFamily="34" charset="0"/>
                </a:rPr>
                <a:t>ECONOMIE</a:t>
              </a:r>
            </a:p>
          </p:txBody>
        </p:sp>
        <p:sp>
          <p:nvSpPr>
            <p:cNvPr id="63" name="Rectangle 51">
              <a:extLst>
                <a:ext uri="{FF2B5EF4-FFF2-40B4-BE49-F238E27FC236}">
                  <a16:creationId xmlns:a16="http://schemas.microsoft.com/office/drawing/2014/main" id="{8DD2FCA5-9F2A-4C3A-B927-8ABC3D43F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900" y="2747963"/>
              <a:ext cx="720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dirty="0" err="1">
                  <a:solidFill>
                    <a:schemeClr val="tx1"/>
                  </a:solidFill>
                  <a:latin typeface="Verdana" pitchFamily="34" charset="0"/>
                </a:rPr>
                <a:t>ec</a:t>
              </a:r>
              <a:endParaRPr lang="nl-NL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4" name="Rectangle 52">
              <a:extLst>
                <a:ext uri="{FF2B5EF4-FFF2-40B4-BE49-F238E27FC236}">
                  <a16:creationId xmlns:a16="http://schemas.microsoft.com/office/drawing/2014/main" id="{F67B4F22-DEC7-42B2-965A-D2D854478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7900" y="3357563"/>
              <a:ext cx="720725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>
                  <a:solidFill>
                    <a:schemeClr val="tx1"/>
                  </a:solidFill>
                  <a:latin typeface="Verdana" pitchFamily="34" charset="0"/>
                </a:rPr>
                <a:t>wi</a:t>
              </a:r>
              <a:endParaRPr lang="nl-NL">
                <a:solidFill>
                  <a:schemeClr val="tx1"/>
                </a:solidFill>
                <a:latin typeface="Verdana" pitchFamily="34" charset="0"/>
              </a:endParaRPr>
            </a:p>
          </p:txBody>
        </p:sp>
      </p:grpSp>
      <p:grpSp>
        <p:nvGrpSpPr>
          <p:cNvPr id="65" name="Groep 42">
            <a:extLst>
              <a:ext uri="{FF2B5EF4-FFF2-40B4-BE49-F238E27FC236}">
                <a16:creationId xmlns:a16="http://schemas.microsoft.com/office/drawing/2014/main" id="{A071B589-4CF1-4510-8A76-D2C273F03032}"/>
              </a:ext>
            </a:extLst>
          </p:cNvPr>
          <p:cNvGrpSpPr>
            <a:grpSpLocks/>
          </p:cNvGrpSpPr>
          <p:nvPr/>
        </p:nvGrpSpPr>
        <p:grpSpPr bwMode="auto">
          <a:xfrm>
            <a:off x="6011863" y="2276475"/>
            <a:ext cx="2836862" cy="2051050"/>
            <a:chOff x="6143636" y="1916101"/>
            <a:chExt cx="2544948" cy="2051584"/>
          </a:xfrm>
        </p:grpSpPr>
        <p:sp>
          <p:nvSpPr>
            <p:cNvPr id="11284" name="Rectangle 45">
              <a:extLst>
                <a:ext uri="{FF2B5EF4-FFF2-40B4-BE49-F238E27FC236}">
                  <a16:creationId xmlns:a16="http://schemas.microsoft.com/office/drawing/2014/main" id="{91837524-C101-4579-BC20-851A4C5F0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4740" y="1916101"/>
              <a:ext cx="2533844" cy="2051584"/>
            </a:xfrm>
            <a:prstGeom prst="rect">
              <a:avLst/>
            </a:prstGeom>
            <a:noFill/>
            <a:ln w="19050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1285" name="Groep 41">
              <a:extLst>
                <a:ext uri="{FF2B5EF4-FFF2-40B4-BE49-F238E27FC236}">
                  <a16:creationId xmlns:a16="http://schemas.microsoft.com/office/drawing/2014/main" id="{52AEDD91-EFBD-4A48-803C-32CC673EBA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43636" y="1928802"/>
              <a:ext cx="2544948" cy="1908877"/>
              <a:chOff x="6143636" y="1928802"/>
              <a:chExt cx="2544948" cy="1908877"/>
            </a:xfrm>
          </p:grpSpPr>
          <p:sp>
            <p:nvSpPr>
              <p:cNvPr id="68" name="Rectangle 49">
                <a:extLst>
                  <a:ext uri="{FF2B5EF4-FFF2-40B4-BE49-F238E27FC236}">
                    <a16:creationId xmlns:a16="http://schemas.microsoft.com/office/drawing/2014/main" id="{D4B6399A-12C7-4F77-9DEB-759838DCF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08241" y="2708276"/>
                <a:ext cx="649288" cy="457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dirty="0">
                    <a:solidFill>
                      <a:schemeClr val="tx1"/>
                    </a:solidFill>
                    <a:latin typeface="Verdana" pitchFamily="34" charset="0"/>
                  </a:rPr>
                  <a:t>bi</a:t>
                </a:r>
                <a:endParaRPr lang="nl-NL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69" name="Rectangle 50">
                <a:extLst>
                  <a:ext uri="{FF2B5EF4-FFF2-40B4-BE49-F238E27FC236}">
                    <a16:creationId xmlns:a16="http://schemas.microsoft.com/office/drawing/2014/main" id="{C7DF726C-7B8B-4C23-BDD0-3FB1F51EBE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08241" y="3357563"/>
                <a:ext cx="649288" cy="457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dirty="0" err="1">
                    <a:solidFill>
                      <a:schemeClr val="tx1"/>
                    </a:solidFill>
                    <a:latin typeface="Verdana" pitchFamily="34" charset="0"/>
                  </a:rPr>
                  <a:t>wi</a:t>
                </a:r>
                <a:endParaRPr lang="nl-NL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70" name="Rectangle 53">
                <a:extLst>
                  <a:ext uri="{FF2B5EF4-FFF2-40B4-BE49-F238E27FC236}">
                    <a16:creationId xmlns:a16="http://schemas.microsoft.com/office/drawing/2014/main" id="{167B1D71-0183-4F31-8A65-C3AB01D81E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19190" y="3366191"/>
                <a:ext cx="720725" cy="4572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dirty="0" err="1">
                    <a:solidFill>
                      <a:schemeClr val="tx1"/>
                    </a:solidFill>
                    <a:latin typeface="Verdana" pitchFamily="34" charset="0"/>
                  </a:rPr>
                  <a:t>gs</a:t>
                </a:r>
                <a:endParaRPr lang="nl-NL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11295" name="Text Box 54">
                <a:extLst>
                  <a:ext uri="{FF2B5EF4-FFF2-40B4-BE49-F238E27FC236}">
                    <a16:creationId xmlns:a16="http://schemas.microsoft.com/office/drawing/2014/main" id="{5BF8435F-3569-47C7-91C8-6DCD83A281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94158" y="3501129"/>
                <a:ext cx="3794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nl-NL" altLang="nl-NL" sz="1600">
                    <a:latin typeface="Verdana" panose="020B0604030504040204" pitchFamily="34" charset="0"/>
                  </a:rPr>
                  <a:t>of</a:t>
                </a:r>
              </a:p>
            </p:txBody>
          </p:sp>
          <p:sp>
            <p:nvSpPr>
              <p:cNvPr id="72" name="Text Box 41">
                <a:extLst>
                  <a:ext uri="{FF2B5EF4-FFF2-40B4-BE49-F238E27FC236}">
                    <a16:creationId xmlns:a16="http://schemas.microsoft.com/office/drawing/2014/main" id="{E42388AC-DC94-43CF-919B-A2F2768A2B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3636" y="1928802"/>
                <a:ext cx="2544948" cy="338556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nl-NL" sz="1600" dirty="0">
                    <a:solidFill>
                      <a:schemeClr val="bg1"/>
                    </a:solidFill>
                    <a:latin typeface="Verdana" pitchFamily="34" charset="0"/>
                  </a:rPr>
                  <a:t>ZORG &amp; WELZIJN</a:t>
                </a:r>
              </a:p>
            </p:txBody>
          </p:sp>
        </p:grpSp>
      </p:grpSp>
      <p:cxnSp>
        <p:nvCxnSpPr>
          <p:cNvPr id="75" name="Rechte verbindingslijn met pijl 74">
            <a:extLst>
              <a:ext uri="{FF2B5EF4-FFF2-40B4-BE49-F238E27FC236}">
                <a16:creationId xmlns:a16="http://schemas.microsoft.com/office/drawing/2014/main" id="{FD5DD747-5262-49A9-B992-CC41C2D0696F}"/>
              </a:ext>
            </a:extLst>
          </p:cNvPr>
          <p:cNvCxnSpPr/>
          <p:nvPr/>
        </p:nvCxnSpPr>
        <p:spPr>
          <a:xfrm>
            <a:off x="2317750" y="65405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fgeronde rechthoek 76">
            <a:extLst>
              <a:ext uri="{FF2B5EF4-FFF2-40B4-BE49-F238E27FC236}">
                <a16:creationId xmlns:a16="http://schemas.microsoft.com/office/drawing/2014/main" id="{A66B1A4B-F3FE-4C18-81C8-A8989FBE04E5}"/>
              </a:ext>
            </a:extLst>
          </p:cNvPr>
          <p:cNvSpPr/>
          <p:nvPr/>
        </p:nvSpPr>
        <p:spPr>
          <a:xfrm>
            <a:off x="309563" y="2200275"/>
            <a:ext cx="2105025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Verplichte vakken</a:t>
            </a:r>
          </a:p>
        </p:txBody>
      </p:sp>
      <p:sp>
        <p:nvSpPr>
          <p:cNvPr id="40" name="Rectangle 50">
            <a:extLst>
              <a:ext uri="{FF2B5EF4-FFF2-40B4-BE49-F238E27FC236}">
                <a16:creationId xmlns:a16="http://schemas.microsoft.com/office/drawing/2014/main" id="{675B120E-4F0C-409D-9569-33E752BC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392" y="3763891"/>
            <a:ext cx="649490" cy="4571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dirty="0" err="1">
                <a:solidFill>
                  <a:schemeClr val="tx1"/>
                </a:solidFill>
                <a:latin typeface="Verdana" pitchFamily="34" charset="0"/>
              </a:rPr>
              <a:t>wi</a:t>
            </a:r>
            <a:endParaRPr lang="nl-NL" dirty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11282" name="Afbeelding 1">
            <a:extLst>
              <a:ext uri="{FF2B5EF4-FFF2-40B4-BE49-F238E27FC236}">
                <a16:creationId xmlns:a16="http://schemas.microsoft.com/office/drawing/2014/main" id="{257AA862-CA77-4828-A302-18B3E8DF6A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3038475"/>
            <a:ext cx="8286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Tekstvak 2">
            <a:extLst>
              <a:ext uri="{FF2B5EF4-FFF2-40B4-BE49-F238E27FC236}">
                <a16:creationId xmlns:a16="http://schemas.microsoft.com/office/drawing/2014/main" id="{CA0F3912-218F-4F35-84DB-9245F2F93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613" y="2722563"/>
            <a:ext cx="1982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NL" altLang="nl-NL" sz="1400">
                <a:latin typeface="Segoe UI" panose="020B0502040204020203" pitchFamily="34" charset="0"/>
                <a:cs typeface="Segoe UI" panose="020B0502040204020203" pitchFamily="34" charset="0"/>
              </a:rPr>
              <a:t>BASIS                KADER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Afbeelding 1">
            <a:extLst>
              <a:ext uri="{FF2B5EF4-FFF2-40B4-BE49-F238E27FC236}">
                <a16:creationId xmlns:a16="http://schemas.microsoft.com/office/drawing/2014/main" id="{6A6F2B7B-CDED-4B94-B368-A3CD841F5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75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7">
            <a:extLst>
              <a:ext uri="{FF2B5EF4-FFF2-40B4-BE49-F238E27FC236}">
                <a16:creationId xmlns:a16="http://schemas.microsoft.com/office/drawing/2014/main" id="{5F905F21-2B61-40B4-A821-69866BFBC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63" y="2755900"/>
            <a:ext cx="5864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rogramma van </a:t>
            </a: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oetsing en </a:t>
            </a: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fsluiting</a:t>
            </a:r>
            <a:endParaRPr lang="nl-NL" altLang="nl-NL" sz="2400" b="1">
              <a:solidFill>
                <a:srgbClr val="0000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35985F82-FC9F-4F84-8F68-44A5B2432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388" y="4818063"/>
            <a:ext cx="10668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centraal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examen</a:t>
            </a:r>
            <a:endParaRPr lang="nl-NL" altLang="nl-NL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03AA9C74-BA34-4240-AD5E-909F8A74D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2025" y="3544888"/>
            <a:ext cx="40528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3e leerjaar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heeft 3 schoolexamens (SE)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5142" name="Rectangle 22">
            <a:extLst>
              <a:ext uri="{FF2B5EF4-FFF2-40B4-BE49-F238E27FC236}">
                <a16:creationId xmlns:a16="http://schemas.microsoft.com/office/drawing/2014/main" id="{F885630C-3AF0-4CBC-88F8-188C9488B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4818063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5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0" name="Rectangle 30">
            <a:extLst>
              <a:ext uri="{FF2B5EF4-FFF2-40B4-BE49-F238E27FC236}">
                <a16:creationId xmlns:a16="http://schemas.microsoft.com/office/drawing/2014/main" id="{586E589F-9F8E-428F-9B28-299BC4536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5388" y="4818063"/>
            <a:ext cx="13716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4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1" name="Rectangle 31">
            <a:extLst>
              <a:ext uri="{FF2B5EF4-FFF2-40B4-BE49-F238E27FC236}">
                <a16:creationId xmlns:a16="http://schemas.microsoft.com/office/drawing/2014/main" id="{A05A9A58-AD40-4D1A-9025-734B9295C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9988" y="4818063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3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2" name="Rectangle 32">
            <a:extLst>
              <a:ext uri="{FF2B5EF4-FFF2-40B4-BE49-F238E27FC236}">
                <a16:creationId xmlns:a16="http://schemas.microsoft.com/office/drawing/2014/main" id="{C6880ACF-463C-4A3D-9B25-67F134B89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8388" y="4818063"/>
            <a:ext cx="13716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2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53" name="Rectangle 33">
            <a:extLst>
              <a:ext uri="{FF2B5EF4-FFF2-40B4-BE49-F238E27FC236}">
                <a16:creationId xmlns:a16="http://schemas.microsoft.com/office/drawing/2014/main" id="{2A99047C-F7E7-44B6-9FD4-A552CD145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818063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1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1520" name="Freeform 16">
            <a:extLst>
              <a:ext uri="{FF2B5EF4-FFF2-40B4-BE49-F238E27FC236}">
                <a16:creationId xmlns:a16="http://schemas.microsoft.com/office/drawing/2014/main" id="{C033F2A9-8493-4D9B-9444-38B3E92E6A59}"/>
              </a:ext>
            </a:extLst>
          </p:cNvPr>
          <p:cNvSpPr>
            <a:spLocks/>
          </p:cNvSpPr>
          <p:nvPr/>
        </p:nvSpPr>
        <p:spPr bwMode="auto">
          <a:xfrm>
            <a:off x="4943475" y="4211638"/>
            <a:ext cx="87313" cy="581025"/>
          </a:xfrm>
          <a:custGeom>
            <a:avLst/>
            <a:gdLst>
              <a:gd name="T0" fmla="*/ 2147483646 w 55"/>
              <a:gd name="T1" fmla="*/ 0 h 366"/>
              <a:gd name="T2" fmla="*/ 2147483646 w 55"/>
              <a:gd name="T3" fmla="*/ 2147483646 h 366"/>
              <a:gd name="T4" fmla="*/ 2147483646 w 55"/>
              <a:gd name="T5" fmla="*/ 2147483646 h 366"/>
              <a:gd name="T6" fmla="*/ 0 w 55"/>
              <a:gd name="T7" fmla="*/ 2147483646 h 366"/>
              <a:gd name="T8" fmla="*/ 2147483646 w 55"/>
              <a:gd name="T9" fmla="*/ 2147483646 h 366"/>
              <a:gd name="T10" fmla="*/ 2147483646 w 55"/>
              <a:gd name="T11" fmla="*/ 2147483646 h 366"/>
              <a:gd name="T12" fmla="*/ 2147483646 w 55"/>
              <a:gd name="T13" fmla="*/ 2147483646 h 366"/>
              <a:gd name="T14" fmla="*/ 2147483646 w 55"/>
              <a:gd name="T15" fmla="*/ 2147483646 h 3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" h="366">
                <a:moveTo>
                  <a:pt x="7" y="0"/>
                </a:moveTo>
                <a:cubicBezTo>
                  <a:pt x="9" y="9"/>
                  <a:pt x="7" y="21"/>
                  <a:pt x="14" y="27"/>
                </a:cubicBezTo>
                <a:cubicBezTo>
                  <a:pt x="25" y="36"/>
                  <a:pt x="54" y="41"/>
                  <a:pt x="54" y="41"/>
                </a:cubicBezTo>
                <a:cubicBezTo>
                  <a:pt x="47" y="105"/>
                  <a:pt x="55" y="108"/>
                  <a:pt x="0" y="122"/>
                </a:cubicBezTo>
                <a:cubicBezTo>
                  <a:pt x="5" y="158"/>
                  <a:pt x="8" y="195"/>
                  <a:pt x="14" y="231"/>
                </a:cubicBezTo>
                <a:cubicBezTo>
                  <a:pt x="15" y="238"/>
                  <a:pt x="16" y="246"/>
                  <a:pt x="20" y="251"/>
                </a:cubicBezTo>
                <a:cubicBezTo>
                  <a:pt x="25" y="258"/>
                  <a:pt x="39" y="257"/>
                  <a:pt x="41" y="265"/>
                </a:cubicBezTo>
                <a:cubicBezTo>
                  <a:pt x="47" y="298"/>
                  <a:pt x="41" y="332"/>
                  <a:pt x="41" y="366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1521" name="Freeform 17">
            <a:extLst>
              <a:ext uri="{FF2B5EF4-FFF2-40B4-BE49-F238E27FC236}">
                <a16:creationId xmlns:a16="http://schemas.microsoft.com/office/drawing/2014/main" id="{E5F8DD54-B3C7-4DB9-8C77-BC0F3BECB70A}"/>
              </a:ext>
            </a:extLst>
          </p:cNvPr>
          <p:cNvSpPr>
            <a:spLocks/>
          </p:cNvSpPr>
          <p:nvPr/>
        </p:nvSpPr>
        <p:spPr bwMode="auto">
          <a:xfrm>
            <a:off x="5030788" y="5656263"/>
            <a:ext cx="87312" cy="581025"/>
          </a:xfrm>
          <a:custGeom>
            <a:avLst/>
            <a:gdLst>
              <a:gd name="T0" fmla="*/ 2147483646 w 55"/>
              <a:gd name="T1" fmla="*/ 0 h 366"/>
              <a:gd name="T2" fmla="*/ 2147483646 w 55"/>
              <a:gd name="T3" fmla="*/ 2147483646 h 366"/>
              <a:gd name="T4" fmla="*/ 2147483646 w 55"/>
              <a:gd name="T5" fmla="*/ 2147483646 h 366"/>
              <a:gd name="T6" fmla="*/ 0 w 55"/>
              <a:gd name="T7" fmla="*/ 2147483646 h 366"/>
              <a:gd name="T8" fmla="*/ 2147483646 w 55"/>
              <a:gd name="T9" fmla="*/ 2147483646 h 366"/>
              <a:gd name="T10" fmla="*/ 2147483646 w 55"/>
              <a:gd name="T11" fmla="*/ 2147483646 h 366"/>
              <a:gd name="T12" fmla="*/ 2147483646 w 55"/>
              <a:gd name="T13" fmla="*/ 2147483646 h 366"/>
              <a:gd name="T14" fmla="*/ 2147483646 w 55"/>
              <a:gd name="T15" fmla="*/ 2147483646 h 3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" h="366">
                <a:moveTo>
                  <a:pt x="7" y="0"/>
                </a:moveTo>
                <a:cubicBezTo>
                  <a:pt x="9" y="9"/>
                  <a:pt x="7" y="21"/>
                  <a:pt x="14" y="27"/>
                </a:cubicBezTo>
                <a:cubicBezTo>
                  <a:pt x="25" y="36"/>
                  <a:pt x="54" y="41"/>
                  <a:pt x="54" y="41"/>
                </a:cubicBezTo>
                <a:cubicBezTo>
                  <a:pt x="47" y="105"/>
                  <a:pt x="55" y="108"/>
                  <a:pt x="0" y="122"/>
                </a:cubicBezTo>
                <a:cubicBezTo>
                  <a:pt x="5" y="158"/>
                  <a:pt x="8" y="195"/>
                  <a:pt x="14" y="231"/>
                </a:cubicBezTo>
                <a:cubicBezTo>
                  <a:pt x="15" y="238"/>
                  <a:pt x="16" y="246"/>
                  <a:pt x="20" y="251"/>
                </a:cubicBezTo>
                <a:cubicBezTo>
                  <a:pt x="25" y="258"/>
                  <a:pt x="39" y="257"/>
                  <a:pt x="41" y="265"/>
                </a:cubicBezTo>
                <a:cubicBezTo>
                  <a:pt x="47" y="298"/>
                  <a:pt x="41" y="332"/>
                  <a:pt x="41" y="366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112AD626-A07E-40BD-87E5-9AB31EBB4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288" y="3544888"/>
            <a:ext cx="33528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4e leerjaar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heeft 2 schoolexamens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+ central eindexamen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6" grpId="0" animBg="1" autoUpdateAnimBg="0"/>
      <p:bldP spid="5138" grpId="0" autoUpdateAnimBg="0"/>
      <p:bldP spid="5142" grpId="0" animBg="1" autoUpdateAnimBg="0"/>
      <p:bldP spid="5150" grpId="0" animBg="1" autoUpdateAnimBg="0"/>
      <p:bldP spid="5151" grpId="0" animBg="1" autoUpdateAnimBg="0"/>
      <p:bldP spid="5152" grpId="0" animBg="1" autoUpdateAnimBg="0"/>
      <p:bldP spid="5153" grpId="0" animBg="1" autoUpdateAnimBg="0"/>
      <p:bldP spid="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>
            <a:extLst>
              <a:ext uri="{FF2B5EF4-FFF2-40B4-BE49-F238E27FC236}">
                <a16:creationId xmlns:a16="http://schemas.microsoft.com/office/drawing/2014/main" id="{FD345F00-B0FA-445C-8F71-CE4D1E2A7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425" y="4827588"/>
            <a:ext cx="10668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centraal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examen</a:t>
            </a:r>
            <a:endParaRPr lang="nl-NL" altLang="nl-NL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ext Box 18">
            <a:extLst>
              <a:ext uri="{FF2B5EF4-FFF2-40B4-BE49-F238E27FC236}">
                <a16:creationId xmlns:a16="http://schemas.microsoft.com/office/drawing/2014/main" id="{8A9D60D1-35B8-45B4-A9F5-EF7FD293E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298950"/>
            <a:ext cx="162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3e leerjaar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3316" name="Text Box 19">
            <a:extLst>
              <a:ext uri="{FF2B5EF4-FFF2-40B4-BE49-F238E27FC236}">
                <a16:creationId xmlns:a16="http://schemas.microsoft.com/office/drawing/2014/main" id="{F0300266-B815-4558-BEFF-92EFB0978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4294188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3366FF"/>
                </a:solidFill>
                <a:latin typeface="Arial" panose="020B0604020202020204" pitchFamily="34" charset="0"/>
              </a:rPr>
              <a:t>4e leerjaar</a:t>
            </a:r>
            <a:endParaRPr lang="nl-NL" altLang="nl-NL" sz="2400">
              <a:solidFill>
                <a:srgbClr val="3366FF"/>
              </a:solidFill>
              <a:latin typeface="Arial" panose="020B0604020202020204" pitchFamily="34" charset="0"/>
            </a:endParaRPr>
          </a:p>
        </p:txBody>
      </p:sp>
      <p:sp>
        <p:nvSpPr>
          <p:cNvPr id="13317" name="Rectangle 22">
            <a:extLst>
              <a:ext uri="{FF2B5EF4-FFF2-40B4-BE49-F238E27FC236}">
                <a16:creationId xmlns:a16="http://schemas.microsoft.com/office/drawing/2014/main" id="{57D8110C-02A6-45ED-B998-AFB503368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4827588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5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8" name="Rectangle 30">
            <a:extLst>
              <a:ext uri="{FF2B5EF4-FFF2-40B4-BE49-F238E27FC236}">
                <a16:creationId xmlns:a16="http://schemas.microsoft.com/office/drawing/2014/main" id="{B756D2C1-E958-44AD-B74E-593303E09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1425" y="4827588"/>
            <a:ext cx="13716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4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19" name="Rectangle 31">
            <a:extLst>
              <a:ext uri="{FF2B5EF4-FFF2-40B4-BE49-F238E27FC236}">
                <a16:creationId xmlns:a16="http://schemas.microsoft.com/office/drawing/2014/main" id="{FBBBAB4C-C388-4F45-94C5-3B0E01961E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6025" y="4827588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3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0" name="Rectangle 32">
            <a:extLst>
              <a:ext uri="{FF2B5EF4-FFF2-40B4-BE49-F238E27FC236}">
                <a16:creationId xmlns:a16="http://schemas.microsoft.com/office/drawing/2014/main" id="{697A7672-4702-4C7B-8D7D-41F82BE7B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4425" y="4827588"/>
            <a:ext cx="13716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2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1" name="Rectangle 33">
            <a:extLst>
              <a:ext uri="{FF2B5EF4-FFF2-40B4-BE49-F238E27FC236}">
                <a16:creationId xmlns:a16="http://schemas.microsoft.com/office/drawing/2014/main" id="{465B113D-250A-4296-90C5-534BB34110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9025" y="4827588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FFFF00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1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2" name="Freeform 15">
            <a:extLst>
              <a:ext uri="{FF2B5EF4-FFF2-40B4-BE49-F238E27FC236}">
                <a16:creationId xmlns:a16="http://schemas.microsoft.com/office/drawing/2014/main" id="{7CC12A14-4B46-4EA9-A740-2E9B2F0392B1}"/>
              </a:ext>
            </a:extLst>
          </p:cNvPr>
          <p:cNvSpPr>
            <a:spLocks/>
          </p:cNvSpPr>
          <p:nvPr/>
        </p:nvSpPr>
        <p:spPr bwMode="auto">
          <a:xfrm>
            <a:off x="4989513" y="4221163"/>
            <a:ext cx="87312" cy="581025"/>
          </a:xfrm>
          <a:custGeom>
            <a:avLst/>
            <a:gdLst>
              <a:gd name="T0" fmla="*/ 2147483646 w 55"/>
              <a:gd name="T1" fmla="*/ 0 h 366"/>
              <a:gd name="T2" fmla="*/ 2147483646 w 55"/>
              <a:gd name="T3" fmla="*/ 2147483646 h 366"/>
              <a:gd name="T4" fmla="*/ 2147483646 w 55"/>
              <a:gd name="T5" fmla="*/ 2147483646 h 366"/>
              <a:gd name="T6" fmla="*/ 0 w 55"/>
              <a:gd name="T7" fmla="*/ 2147483646 h 366"/>
              <a:gd name="T8" fmla="*/ 2147483646 w 55"/>
              <a:gd name="T9" fmla="*/ 2147483646 h 366"/>
              <a:gd name="T10" fmla="*/ 2147483646 w 55"/>
              <a:gd name="T11" fmla="*/ 2147483646 h 366"/>
              <a:gd name="T12" fmla="*/ 2147483646 w 55"/>
              <a:gd name="T13" fmla="*/ 2147483646 h 366"/>
              <a:gd name="T14" fmla="*/ 2147483646 w 55"/>
              <a:gd name="T15" fmla="*/ 2147483646 h 3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" h="366">
                <a:moveTo>
                  <a:pt x="7" y="0"/>
                </a:moveTo>
                <a:cubicBezTo>
                  <a:pt x="9" y="9"/>
                  <a:pt x="7" y="21"/>
                  <a:pt x="14" y="27"/>
                </a:cubicBezTo>
                <a:cubicBezTo>
                  <a:pt x="25" y="36"/>
                  <a:pt x="54" y="41"/>
                  <a:pt x="54" y="41"/>
                </a:cubicBezTo>
                <a:cubicBezTo>
                  <a:pt x="47" y="105"/>
                  <a:pt x="55" y="108"/>
                  <a:pt x="0" y="122"/>
                </a:cubicBezTo>
                <a:cubicBezTo>
                  <a:pt x="5" y="158"/>
                  <a:pt x="8" y="195"/>
                  <a:pt x="14" y="231"/>
                </a:cubicBezTo>
                <a:cubicBezTo>
                  <a:pt x="15" y="238"/>
                  <a:pt x="16" y="246"/>
                  <a:pt x="20" y="251"/>
                </a:cubicBezTo>
                <a:cubicBezTo>
                  <a:pt x="25" y="258"/>
                  <a:pt x="39" y="257"/>
                  <a:pt x="41" y="265"/>
                </a:cubicBezTo>
                <a:cubicBezTo>
                  <a:pt x="47" y="298"/>
                  <a:pt x="41" y="332"/>
                  <a:pt x="41" y="366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23" name="Freeform 16">
            <a:extLst>
              <a:ext uri="{FF2B5EF4-FFF2-40B4-BE49-F238E27FC236}">
                <a16:creationId xmlns:a16="http://schemas.microsoft.com/office/drawing/2014/main" id="{E8C3DC08-CBB7-4236-B624-F800569C3407}"/>
              </a:ext>
            </a:extLst>
          </p:cNvPr>
          <p:cNvSpPr>
            <a:spLocks/>
          </p:cNvSpPr>
          <p:nvPr/>
        </p:nvSpPr>
        <p:spPr bwMode="auto">
          <a:xfrm>
            <a:off x="5076825" y="5727700"/>
            <a:ext cx="87313" cy="581025"/>
          </a:xfrm>
          <a:custGeom>
            <a:avLst/>
            <a:gdLst>
              <a:gd name="T0" fmla="*/ 2147483646 w 55"/>
              <a:gd name="T1" fmla="*/ 0 h 366"/>
              <a:gd name="T2" fmla="*/ 2147483646 w 55"/>
              <a:gd name="T3" fmla="*/ 2147483646 h 366"/>
              <a:gd name="T4" fmla="*/ 2147483646 w 55"/>
              <a:gd name="T5" fmla="*/ 2147483646 h 366"/>
              <a:gd name="T6" fmla="*/ 0 w 55"/>
              <a:gd name="T7" fmla="*/ 2147483646 h 366"/>
              <a:gd name="T8" fmla="*/ 2147483646 w 55"/>
              <a:gd name="T9" fmla="*/ 2147483646 h 366"/>
              <a:gd name="T10" fmla="*/ 2147483646 w 55"/>
              <a:gd name="T11" fmla="*/ 2147483646 h 366"/>
              <a:gd name="T12" fmla="*/ 2147483646 w 55"/>
              <a:gd name="T13" fmla="*/ 2147483646 h 366"/>
              <a:gd name="T14" fmla="*/ 2147483646 w 55"/>
              <a:gd name="T15" fmla="*/ 2147483646 h 3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5" h="366">
                <a:moveTo>
                  <a:pt x="7" y="0"/>
                </a:moveTo>
                <a:cubicBezTo>
                  <a:pt x="9" y="9"/>
                  <a:pt x="7" y="21"/>
                  <a:pt x="14" y="27"/>
                </a:cubicBezTo>
                <a:cubicBezTo>
                  <a:pt x="25" y="36"/>
                  <a:pt x="54" y="41"/>
                  <a:pt x="54" y="41"/>
                </a:cubicBezTo>
                <a:cubicBezTo>
                  <a:pt x="47" y="105"/>
                  <a:pt x="55" y="108"/>
                  <a:pt x="0" y="122"/>
                </a:cubicBezTo>
                <a:cubicBezTo>
                  <a:pt x="5" y="158"/>
                  <a:pt x="8" y="195"/>
                  <a:pt x="14" y="231"/>
                </a:cubicBezTo>
                <a:cubicBezTo>
                  <a:pt x="15" y="238"/>
                  <a:pt x="16" y="246"/>
                  <a:pt x="20" y="251"/>
                </a:cubicBezTo>
                <a:cubicBezTo>
                  <a:pt x="25" y="258"/>
                  <a:pt x="39" y="257"/>
                  <a:pt x="41" y="265"/>
                </a:cubicBezTo>
                <a:cubicBezTo>
                  <a:pt x="47" y="298"/>
                  <a:pt x="41" y="332"/>
                  <a:pt x="41" y="366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3324" name="Text Box 17">
            <a:extLst>
              <a:ext uri="{FF2B5EF4-FFF2-40B4-BE49-F238E27FC236}">
                <a16:creationId xmlns:a16="http://schemas.microsoft.com/office/drawing/2014/main" id="{DC2223EA-1036-41A3-88FA-2C4333911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238" y="5737225"/>
            <a:ext cx="14414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nl-NL" sz="1400">
                <a:latin typeface="Verdana" panose="020B0604030504040204" pitchFamily="34" charset="0"/>
              </a:rPr>
              <a:t>december’20</a:t>
            </a:r>
          </a:p>
        </p:txBody>
      </p:sp>
      <p:sp>
        <p:nvSpPr>
          <p:cNvPr id="13325" name="Text Box 18">
            <a:extLst>
              <a:ext uri="{FF2B5EF4-FFF2-40B4-BE49-F238E27FC236}">
                <a16:creationId xmlns:a16="http://schemas.microsoft.com/office/drawing/2014/main" id="{6CD6F491-4BC5-4133-942B-47C30BFF9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488" y="5751513"/>
            <a:ext cx="12239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400">
                <a:latin typeface="Verdana" panose="020B0604030504040204" pitchFamily="34" charset="0"/>
              </a:rPr>
              <a:t>maart ‘21</a:t>
            </a:r>
          </a:p>
        </p:txBody>
      </p:sp>
      <p:sp>
        <p:nvSpPr>
          <p:cNvPr id="13326" name="Text Box 19">
            <a:extLst>
              <a:ext uri="{FF2B5EF4-FFF2-40B4-BE49-F238E27FC236}">
                <a16:creationId xmlns:a16="http://schemas.microsoft.com/office/drawing/2014/main" id="{9C701E7A-60AF-4D01-8E07-6A161D9C1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5745163"/>
            <a:ext cx="1223962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nl-NL" altLang="nl-NL" sz="1400">
                <a:latin typeface="Verdana" panose="020B0604030504040204" pitchFamily="34" charset="0"/>
              </a:rPr>
              <a:t>juni ‘21</a:t>
            </a:r>
          </a:p>
        </p:txBody>
      </p:sp>
      <p:sp>
        <p:nvSpPr>
          <p:cNvPr id="13327" name="Rectangle 20">
            <a:extLst>
              <a:ext uri="{FF2B5EF4-FFF2-40B4-BE49-F238E27FC236}">
                <a16:creationId xmlns:a16="http://schemas.microsoft.com/office/drawing/2014/main" id="{B80F06FA-0966-4306-9AA1-9A4211148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802188"/>
            <a:ext cx="3743325" cy="8636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2400">
              <a:latin typeface="Times New Roman" panose="02020603050405020304" pitchFamily="18" charset="0"/>
            </a:endParaRPr>
          </a:p>
        </p:txBody>
      </p:sp>
      <p:pic>
        <p:nvPicPr>
          <p:cNvPr id="13328" name="Afbeelding 1">
            <a:extLst>
              <a:ext uri="{FF2B5EF4-FFF2-40B4-BE49-F238E27FC236}">
                <a16:creationId xmlns:a16="http://schemas.microsoft.com/office/drawing/2014/main" id="{E0A6D4BD-88B5-4C7A-B64F-189B44CA1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75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9" name="Text Box 7">
            <a:extLst>
              <a:ext uri="{FF2B5EF4-FFF2-40B4-BE49-F238E27FC236}">
                <a16:creationId xmlns:a16="http://schemas.microsoft.com/office/drawing/2014/main" id="{35506D7D-BFA1-4800-8254-1E1C91B7F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363" y="3160713"/>
            <a:ext cx="5864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rogramma van </a:t>
            </a: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oetsing en </a:t>
            </a:r>
            <a:r>
              <a:rPr lang="en-US" altLang="nl-NL" sz="2800" b="1" u="sng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lang="en-US" altLang="nl-NL" sz="2400" b="1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fsluiting</a:t>
            </a:r>
            <a:endParaRPr lang="nl-NL" altLang="nl-NL" sz="2400" b="1">
              <a:solidFill>
                <a:srgbClr val="0000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8">
            <a:extLst>
              <a:ext uri="{FF2B5EF4-FFF2-40B4-BE49-F238E27FC236}">
                <a16:creationId xmlns:a16="http://schemas.microsoft.com/office/drawing/2014/main" id="{A7BCEAFC-6AB6-45A4-A29C-B1FDA888F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2757488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4e leerjaar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29F716D6-6AC1-4C33-B559-0DEFD78A847E}"/>
              </a:ext>
            </a:extLst>
          </p:cNvPr>
          <p:cNvGrpSpPr>
            <a:grpSpLocks/>
          </p:cNvGrpSpPr>
          <p:nvPr/>
        </p:nvGrpSpPr>
        <p:grpSpPr bwMode="auto">
          <a:xfrm>
            <a:off x="3563938" y="4078288"/>
            <a:ext cx="3657600" cy="2590800"/>
            <a:chOff x="3216" y="2160"/>
            <a:chExt cx="2304" cy="1632"/>
          </a:xfrm>
        </p:grpSpPr>
        <p:graphicFrame>
          <p:nvGraphicFramePr>
            <p:cNvPr id="14353" name="Object 17">
              <a:extLst>
                <a:ext uri="{FF2B5EF4-FFF2-40B4-BE49-F238E27FC236}">
                  <a16:creationId xmlns:a16="http://schemas.microsoft.com/office/drawing/2014/main" id="{B7F09BFD-3CD3-4DD0-ABDB-6DA0528545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16" y="2160"/>
            <a:ext cx="2304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8" name="Grafiek" r:id="rId3" imgW="6096000" imgH="4067175" progId="MSGraph.Chart.8">
                    <p:embed followColorScheme="full"/>
                  </p:oleObj>
                </mc:Choice>
                <mc:Fallback>
                  <p:oleObj name="Grafiek" r:id="rId3" imgW="6096000" imgH="4067175" progId="MSGraph.Chart.8">
                    <p:embed followColorScheme="full"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160"/>
                          <a:ext cx="2304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54" name="Rectangle 18">
              <a:extLst>
                <a:ext uri="{FF2B5EF4-FFF2-40B4-BE49-F238E27FC236}">
                  <a16:creationId xmlns:a16="http://schemas.microsoft.com/office/drawing/2014/main" id="{1277AB9F-B00C-438D-8081-1C1B08B957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2688"/>
              <a:ext cx="3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2400" b="1" baseline="30000">
                  <a:latin typeface="Arial" panose="020B0604020202020204" pitchFamily="34" charset="0"/>
                </a:rPr>
                <a:t>1</a:t>
              </a:r>
              <a:r>
                <a:rPr lang="en-US" altLang="nl-NL" sz="2400" b="1">
                  <a:latin typeface="Arial" panose="020B0604020202020204" pitchFamily="34" charset="0"/>
                </a:rPr>
                <a:t>/</a:t>
              </a:r>
              <a:r>
                <a:rPr lang="en-US" altLang="nl-NL" sz="2400" b="1" baseline="-25000">
                  <a:latin typeface="Arial" panose="020B0604020202020204" pitchFamily="34" charset="0"/>
                </a:rPr>
                <a:t>2</a:t>
              </a:r>
              <a:endParaRPr lang="nl-NL" altLang="nl-NL" sz="2400" b="1" baseline="-25000">
                <a:latin typeface="Arial" panose="020B0604020202020204" pitchFamily="34" charset="0"/>
              </a:endParaRPr>
            </a:p>
          </p:txBody>
        </p:sp>
        <p:sp>
          <p:nvSpPr>
            <p:cNvPr id="14355" name="Rectangle 19">
              <a:extLst>
                <a:ext uri="{FF2B5EF4-FFF2-40B4-BE49-F238E27FC236}">
                  <a16:creationId xmlns:a16="http://schemas.microsoft.com/office/drawing/2014/main" id="{86CF7F8D-C931-4A11-8E0F-0DA55C3DE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736"/>
              <a:ext cx="3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nl-NL" sz="2400" b="1" baseline="30000">
                  <a:solidFill>
                    <a:schemeClr val="bg1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nl-NL" sz="2400" b="1">
                  <a:solidFill>
                    <a:schemeClr val="bg1"/>
                  </a:solidFill>
                  <a:latin typeface="Arial" panose="020B0604020202020204" pitchFamily="34" charset="0"/>
                </a:rPr>
                <a:t>/</a:t>
              </a:r>
              <a:r>
                <a:rPr lang="en-US" altLang="nl-NL" sz="2400" b="1" baseline="-25000">
                  <a:solidFill>
                    <a:schemeClr val="bg1"/>
                  </a:solidFill>
                  <a:latin typeface="Arial" panose="020B0604020202020204" pitchFamily="34" charset="0"/>
                </a:rPr>
                <a:t>2</a:t>
              </a:r>
              <a:endParaRPr lang="nl-NL" altLang="nl-NL" sz="2400" b="1" baseline="-2500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" name="Rectangle 22">
            <a:extLst>
              <a:ext uri="{FF2B5EF4-FFF2-40B4-BE49-F238E27FC236}">
                <a16:creationId xmlns:a16="http://schemas.microsoft.com/office/drawing/2014/main" id="{EFE54AA7-8EB3-4A64-BF94-AFE6F6F48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3163" y="3333750"/>
            <a:ext cx="1258887" cy="8382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centraal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000" b="1">
                <a:solidFill>
                  <a:schemeClr val="bg1"/>
                </a:solidFill>
                <a:latin typeface="Arial" panose="020B0604020202020204" pitchFamily="34" charset="0"/>
              </a:rPr>
              <a:t>examen</a:t>
            </a:r>
            <a:endParaRPr lang="nl-NL" altLang="nl-NL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3" name="Rectangle 23">
            <a:extLst>
              <a:ext uri="{FF2B5EF4-FFF2-40B4-BE49-F238E27FC236}">
                <a16:creationId xmlns:a16="http://schemas.microsoft.com/office/drawing/2014/main" id="{75D086F5-85C2-4BD8-8C28-73A71298A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3359150"/>
            <a:ext cx="1295400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5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4342" name="Rectangle 24">
            <a:extLst>
              <a:ext uri="{FF2B5EF4-FFF2-40B4-BE49-F238E27FC236}">
                <a16:creationId xmlns:a16="http://schemas.microsoft.com/office/drawing/2014/main" id="{0A4CE666-E963-4733-9F88-97E614330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359150"/>
            <a:ext cx="1258888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chemeClr val="bg1"/>
                </a:solidFill>
                <a:latin typeface="Arial" panose="020B0604020202020204" pitchFamily="34" charset="0"/>
              </a:rPr>
              <a:t>SE 4</a:t>
            </a:r>
            <a:endParaRPr lang="nl-NL" altLang="nl-NL" sz="2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F14472D8-8D6A-4337-8F47-3E6D828A5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197350"/>
            <a:ext cx="122396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</a:rPr>
              <a:t>december</a:t>
            </a:r>
          </a:p>
        </p:txBody>
      </p:sp>
      <p:pic>
        <p:nvPicPr>
          <p:cNvPr id="14344" name="Afbeelding 1">
            <a:extLst>
              <a:ext uri="{FF2B5EF4-FFF2-40B4-BE49-F238E27FC236}">
                <a16:creationId xmlns:a16="http://schemas.microsoft.com/office/drawing/2014/main" id="{3057735F-CFB7-4D36-9E46-62ABAA94A4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76213"/>
            <a:ext cx="91567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30">
            <a:extLst>
              <a:ext uri="{FF2B5EF4-FFF2-40B4-BE49-F238E27FC236}">
                <a16:creationId xmlns:a16="http://schemas.microsoft.com/office/drawing/2014/main" id="{B73CEC31-AB62-4218-8EB3-4252F9DDA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4197350"/>
            <a:ext cx="1223962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</a:rPr>
              <a:t>maart</a:t>
            </a:r>
          </a:p>
        </p:txBody>
      </p:sp>
      <p:sp>
        <p:nvSpPr>
          <p:cNvPr id="28" name="Rectangle 31">
            <a:extLst>
              <a:ext uri="{FF2B5EF4-FFF2-40B4-BE49-F238E27FC236}">
                <a16:creationId xmlns:a16="http://schemas.microsoft.com/office/drawing/2014/main" id="{26C758A1-31F7-4999-B09E-63CF0EB34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6188" y="4219575"/>
            <a:ext cx="12239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18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800">
                <a:solidFill>
                  <a:srgbClr val="000066"/>
                </a:solidFill>
                <a:latin typeface="Arial" panose="020B0604020202020204" pitchFamily="34" charset="0"/>
              </a:rPr>
              <a:t>mei</a:t>
            </a:r>
          </a:p>
        </p:txBody>
      </p:sp>
      <p:sp>
        <p:nvSpPr>
          <p:cNvPr id="14347" name="Text Box 7">
            <a:extLst>
              <a:ext uri="{FF2B5EF4-FFF2-40B4-BE49-F238E27FC236}">
                <a16:creationId xmlns:a16="http://schemas.microsoft.com/office/drawing/2014/main" id="{48E8CF36-007C-414C-8A6A-092D28097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757488"/>
            <a:ext cx="1627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99CC"/>
                </a:solidFill>
                <a:latin typeface="Arial" panose="020B0604020202020204" pitchFamily="34" charset="0"/>
              </a:rPr>
              <a:t>3e leerjaar</a:t>
            </a:r>
            <a:endParaRPr lang="nl-NL" altLang="nl-NL" sz="2400">
              <a:solidFill>
                <a:srgbClr val="0099CC"/>
              </a:solidFill>
              <a:latin typeface="Arial" panose="020B0604020202020204" pitchFamily="34" charset="0"/>
            </a:endParaRPr>
          </a:p>
        </p:txBody>
      </p:sp>
      <p:sp>
        <p:nvSpPr>
          <p:cNvPr id="14348" name="Rectangle 25">
            <a:extLst>
              <a:ext uri="{FF2B5EF4-FFF2-40B4-BE49-F238E27FC236}">
                <a16:creationId xmlns:a16="http://schemas.microsoft.com/office/drawing/2014/main" id="{2D07F992-2C23-4BBA-842C-1ADF6E9D4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359150"/>
            <a:ext cx="1008062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SE 3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349" name="Rectangle 26">
            <a:extLst>
              <a:ext uri="{FF2B5EF4-FFF2-40B4-BE49-F238E27FC236}">
                <a16:creationId xmlns:a16="http://schemas.microsoft.com/office/drawing/2014/main" id="{A1DA427A-599D-4D3A-80E7-848D49BA9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3359150"/>
            <a:ext cx="968375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SE 2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350" name="Rectangle 27">
            <a:extLst>
              <a:ext uri="{FF2B5EF4-FFF2-40B4-BE49-F238E27FC236}">
                <a16:creationId xmlns:a16="http://schemas.microsoft.com/office/drawing/2014/main" id="{26B0C8F3-5156-4F22-BEB2-D7EA2249E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2325" y="3359150"/>
            <a:ext cx="966788" cy="8382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0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nl-NL" sz="2400">
                <a:solidFill>
                  <a:srgbClr val="000066"/>
                </a:solidFill>
                <a:latin typeface="Arial" panose="020B0604020202020204" pitchFamily="34" charset="0"/>
              </a:rPr>
              <a:t>SE 1</a:t>
            </a:r>
            <a:endParaRPr lang="nl-NL" altLang="nl-NL" sz="24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  <p:sp>
        <p:nvSpPr>
          <p:cNvPr id="14351" name="Rectangle 39">
            <a:extLst>
              <a:ext uri="{FF2B5EF4-FFF2-40B4-BE49-F238E27FC236}">
                <a16:creationId xmlns:a16="http://schemas.microsoft.com/office/drawing/2014/main" id="{3F441688-0EDD-4416-8B23-DA88E6E0B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9150" y="3359150"/>
            <a:ext cx="2914650" cy="838200"/>
          </a:xfrm>
          <a:prstGeom prst="rect">
            <a:avLst/>
          </a:prstGeom>
          <a:solidFill>
            <a:schemeClr val="bg1">
              <a:alpha val="6117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34" name="Afgeronde rechthoek 33">
            <a:extLst>
              <a:ext uri="{FF2B5EF4-FFF2-40B4-BE49-F238E27FC236}">
                <a16:creationId xmlns:a16="http://schemas.microsoft.com/office/drawing/2014/main" id="{AA7DD624-1CFE-446F-A275-9F687551192B}"/>
              </a:ext>
            </a:extLst>
          </p:cNvPr>
          <p:cNvSpPr/>
          <p:nvPr/>
        </p:nvSpPr>
        <p:spPr>
          <a:xfrm>
            <a:off x="306388" y="2200275"/>
            <a:ext cx="2105025" cy="652463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l-NL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Het cijfer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 autoUpdateAnimBg="0"/>
      <p:bldP spid="23" grpId="0" animBg="1" autoUpdateAnimBg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8B9C2FB419B4F9DCB6CDC7850DF0A" ma:contentTypeVersion="39" ma:contentTypeDescription="Een nieuw document maken." ma:contentTypeScope="" ma:versionID="90e64952680d7ce067a5ebf021c92755">
  <xsd:schema xmlns:xsd="http://www.w3.org/2001/XMLSchema" xmlns:xs="http://www.w3.org/2001/XMLSchema" xmlns:p="http://schemas.microsoft.com/office/2006/metadata/properties" xmlns:ns3="2906db55-1f3d-4996-b717-ca0f1c5608dc" xmlns:ns4="e37dcc6e-ec5d-44bc-9799-7ab7221e784e" targetNamespace="http://schemas.microsoft.com/office/2006/metadata/properties" ma:root="true" ma:fieldsID="e56071abe84eace5d165e77a846d32e8" ns3:_="" ns4:_="">
    <xsd:import namespace="2906db55-1f3d-4996-b717-ca0f1c5608dc"/>
    <xsd:import namespace="e37dcc6e-ec5d-44bc-9799-7ab7221e784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3:SharedWithDetails" minOccurs="0"/>
                <xsd:element ref="ns3:SharingHintHash" minOccurs="0"/>
                <xsd:element ref="ns4:Has_Teacher_Only_SectionGroup" minOccurs="0"/>
                <xsd:element ref="ns3:LastSharedByUser" minOccurs="0"/>
                <xsd:element ref="ns3:LastSharedByTime" minOccurs="0"/>
                <xsd:element ref="ns4:CultureName" minOccurs="0"/>
                <xsd:element ref="ns4:Self_Registration_Enabled0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TeamsChannelId" minOccurs="0"/>
                <xsd:element ref="ns4:Math_Settings" minOccurs="0"/>
                <xsd:element ref="ns4:Templates" minOccurs="0"/>
                <xsd:element ref="ns4:Leaders" minOccurs="0"/>
                <xsd:element ref="ns4:Members" minOccurs="0"/>
                <xsd:element ref="ns4:Member_Groups" minOccurs="0"/>
                <xsd:element ref="ns4:Distribution_Groups" minOccurs="0"/>
                <xsd:element ref="ns4:LMS_Mapping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IsNotebookLocked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06db55-1f3d-4996-b717-ca0f1c5608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int-hash delen" ma:description="" ma:internalName="SharingHintHash" ma:readOnly="true">
      <xsd:simpleType>
        <xsd:restriction base="dms:Text"/>
      </xsd:simpleType>
    </xsd:element>
    <xsd:element name="LastSharedByUser" ma:index="23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4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dcc6e-ec5d-44bc-9799-7ab7221e784e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dexed="tru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chers" ma:index="1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19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CultureName" ma:index="25" nillable="true" ma:displayName="Culture Name" ma:internalName="CultureName">
      <xsd:simpleType>
        <xsd:restriction base="dms:Text"/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Templates" ma:index="35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1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2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3" nillable="true" ma:displayName="Has Leaders Only SectionGroup" ma:internalName="Has_Leaders_Only_SectionGroup">
      <xsd:simpleType>
        <xsd:restriction base="dms:Boolean"/>
      </xsd:simpleType>
    </xsd:element>
    <xsd:element name="IsNotebookLocked" ma:index="44" nillable="true" ma:displayName="Is Notebook Locked" ma:internalName="IsNotebookLocked">
      <xsd:simpleType>
        <xsd:restriction base="dms:Boolean"/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e37dcc6e-ec5d-44bc-9799-7ab7221e784e">
      <UserInfo>
        <DisplayName/>
        <AccountId xsi:nil="true"/>
        <AccountType/>
      </UserInfo>
    </Owner>
    <Teachers xmlns="e37dcc6e-ec5d-44bc-9799-7ab7221e784e">
      <UserInfo>
        <DisplayName/>
        <AccountId xsi:nil="true"/>
        <AccountType/>
      </UserInfo>
    </Teachers>
    <Is_Collaboration_Space_Locked xmlns="e37dcc6e-ec5d-44bc-9799-7ab7221e784e" xsi:nil="true"/>
    <Math_Settings xmlns="e37dcc6e-ec5d-44bc-9799-7ab7221e784e" xsi:nil="true"/>
    <AppVersion xmlns="e37dcc6e-ec5d-44bc-9799-7ab7221e784e" xsi:nil="true"/>
    <Invited_Teachers xmlns="e37dcc6e-ec5d-44bc-9799-7ab7221e784e" xsi:nil="true"/>
    <Invited_Leaders xmlns="e37dcc6e-ec5d-44bc-9799-7ab7221e784e" xsi:nil="true"/>
    <Self_Registration_Enabled xmlns="e37dcc6e-ec5d-44bc-9799-7ab7221e784e" xsi:nil="true"/>
    <FolderType xmlns="e37dcc6e-ec5d-44bc-9799-7ab7221e784e" xsi:nil="true"/>
    <Students xmlns="e37dcc6e-ec5d-44bc-9799-7ab7221e784e">
      <UserInfo>
        <DisplayName/>
        <AccountId xsi:nil="true"/>
        <AccountType/>
      </UserInfo>
    </Students>
    <Student_Groups xmlns="e37dcc6e-ec5d-44bc-9799-7ab7221e784e">
      <UserInfo>
        <DisplayName/>
        <AccountId xsi:nil="true"/>
        <AccountType/>
      </UserInfo>
    </Student_Groups>
    <Distribution_Groups xmlns="e37dcc6e-ec5d-44bc-9799-7ab7221e784e" xsi:nil="true"/>
    <Invited_Students xmlns="e37dcc6e-ec5d-44bc-9799-7ab7221e784e" xsi:nil="true"/>
    <TeamsChannelId xmlns="e37dcc6e-ec5d-44bc-9799-7ab7221e784e" xsi:nil="true"/>
    <Invited_Members xmlns="e37dcc6e-ec5d-44bc-9799-7ab7221e784e" xsi:nil="true"/>
    <Self_Registration_Enabled0 xmlns="e37dcc6e-ec5d-44bc-9799-7ab7221e784e" xsi:nil="true"/>
    <Has_Leaders_Only_SectionGroup xmlns="e37dcc6e-ec5d-44bc-9799-7ab7221e784e" xsi:nil="true"/>
    <LMS_Mappings xmlns="e37dcc6e-ec5d-44bc-9799-7ab7221e784e" xsi:nil="true"/>
    <IsNotebookLocked xmlns="e37dcc6e-ec5d-44bc-9799-7ab7221e784e" xsi:nil="true"/>
    <DefaultSectionNames xmlns="e37dcc6e-ec5d-44bc-9799-7ab7221e784e" xsi:nil="true"/>
    <Has_Teacher_Only_SectionGroup xmlns="e37dcc6e-ec5d-44bc-9799-7ab7221e784e" xsi:nil="true"/>
    <Templates xmlns="e37dcc6e-ec5d-44bc-9799-7ab7221e784e" xsi:nil="true"/>
    <Members xmlns="e37dcc6e-ec5d-44bc-9799-7ab7221e784e">
      <UserInfo>
        <DisplayName/>
        <AccountId xsi:nil="true"/>
        <AccountType/>
      </UserInfo>
    </Members>
    <Member_Groups xmlns="e37dcc6e-ec5d-44bc-9799-7ab7221e784e">
      <UserInfo>
        <DisplayName/>
        <AccountId xsi:nil="true"/>
        <AccountType/>
      </UserInfo>
    </Member_Groups>
    <NotebookType xmlns="e37dcc6e-ec5d-44bc-9799-7ab7221e784e" xsi:nil="true"/>
    <CultureName xmlns="e37dcc6e-ec5d-44bc-9799-7ab7221e784e" xsi:nil="true"/>
    <Leaders xmlns="e37dcc6e-ec5d-44bc-9799-7ab7221e784e">
      <UserInfo>
        <DisplayName/>
        <AccountId xsi:nil="true"/>
        <AccountType/>
      </UserInfo>
    </Leaders>
  </documentManagement>
</p:properties>
</file>

<file path=customXml/itemProps1.xml><?xml version="1.0" encoding="utf-8"?>
<ds:datastoreItem xmlns:ds="http://schemas.openxmlformats.org/officeDocument/2006/customXml" ds:itemID="{85ACA1C9-B50A-4A5C-947F-88DAC9042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218E51-F500-49D5-B84C-EE01D6E00C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06db55-1f3d-4996-b717-ca0f1c5608dc"/>
    <ds:schemaRef ds:uri="e37dcc6e-ec5d-44bc-9799-7ab7221e78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ED24C0-4F1B-49FF-B0D5-F32B5CD777CD}">
  <ds:schemaRefs>
    <ds:schemaRef ds:uri="http://purl.org/dc/dcmitype/"/>
    <ds:schemaRef ds:uri="2906db55-1f3d-4996-b717-ca0f1c5608dc"/>
    <ds:schemaRef ds:uri="http://purl.org/dc/elements/1.1/"/>
    <ds:schemaRef ds:uri="http://schemas.microsoft.com/office/2006/documentManagement/types"/>
    <ds:schemaRef ds:uri="http://www.w3.org/XML/1998/namespace"/>
    <ds:schemaRef ds:uri="e37dcc6e-ec5d-44bc-9799-7ab7221e784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13855</TotalTime>
  <Words>913</Words>
  <Application>Microsoft Office PowerPoint</Application>
  <PresentationFormat>Diavoorstelling (4:3)</PresentationFormat>
  <Paragraphs>226</Paragraphs>
  <Slides>22</Slides>
  <Notes>3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22</vt:i4>
      </vt:variant>
    </vt:vector>
  </HeadingPairs>
  <TitlesOfParts>
    <vt:vector size="31" baseType="lpstr">
      <vt:lpstr>Arial</vt:lpstr>
      <vt:lpstr>Calibri</vt:lpstr>
      <vt:lpstr>Comic Sans MS</vt:lpstr>
      <vt:lpstr>Segoe UI</vt:lpstr>
      <vt:lpstr>Times New Roman</vt:lpstr>
      <vt:lpstr>Verdana</vt:lpstr>
      <vt:lpstr>Wingdings</vt:lpstr>
      <vt:lpstr>Kantoorthema</vt:lpstr>
      <vt:lpstr>Grafiek</vt:lpstr>
      <vt:lpstr>PowerPoint-presentatie</vt:lpstr>
      <vt:lpstr>Voorstellen door de mentor</vt:lpstr>
      <vt:lpstr>Belangrijke regels en afspraken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 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Krijn</dc:creator>
  <cp:lastModifiedBy>Plas, M.van der</cp:lastModifiedBy>
  <cp:revision>197</cp:revision>
  <cp:lastPrinted>2015-09-17T11:52:20Z</cp:lastPrinted>
  <dcterms:created xsi:type="dcterms:W3CDTF">2002-09-04T09:37:28Z</dcterms:created>
  <dcterms:modified xsi:type="dcterms:W3CDTF">2020-09-16T10:52:34Z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0x0101002BD8B9C2FB419B4F9DCB6CDC7850DF0A</vt:lpwstr>
  </property>
</Properties>
</file>