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7"/>
  </p:notesMasterIdLst>
  <p:handoutMasterIdLst>
    <p:handoutMasterId r:id="rId28"/>
  </p:handoutMasterIdLst>
  <p:sldIdLst>
    <p:sldId id="266" r:id="rId5"/>
    <p:sldId id="299" r:id="rId6"/>
    <p:sldId id="297" r:id="rId7"/>
    <p:sldId id="267" r:id="rId8"/>
    <p:sldId id="301" r:id="rId9"/>
    <p:sldId id="262" r:id="rId10"/>
    <p:sldId id="259" r:id="rId11"/>
    <p:sldId id="294" r:id="rId12"/>
    <p:sldId id="261" r:id="rId13"/>
    <p:sldId id="264" r:id="rId14"/>
    <p:sldId id="295" r:id="rId15"/>
    <p:sldId id="310" r:id="rId16"/>
    <p:sldId id="302" r:id="rId17"/>
    <p:sldId id="303" r:id="rId18"/>
    <p:sldId id="304" r:id="rId19"/>
    <p:sldId id="305" r:id="rId20"/>
    <p:sldId id="306" r:id="rId21"/>
    <p:sldId id="308" r:id="rId22"/>
    <p:sldId id="271" r:id="rId23"/>
    <p:sldId id="312" r:id="rId24"/>
    <p:sldId id="314" r:id="rId25"/>
    <p:sldId id="311" r:id="rId26"/>
  </p:sldIdLst>
  <p:sldSz cx="9144000" cy="6858000" type="screen4x3"/>
  <p:notesSz cx="6794500" cy="99314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CC66"/>
    <a:srgbClr val="000066"/>
    <a:srgbClr val="DDDDDD"/>
    <a:srgbClr val="CC3300"/>
    <a:srgbClr val="99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94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BED8639-2C67-4E95-8588-B4E7683790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46C5DD7-06C0-4B63-B15E-EC16638ED7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53BFE3D-ECDE-47A1-8F9A-01DB5B95FE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87E8997-B6DC-4B0E-9C77-61CFF7AA42C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E2DDAB0-F4E3-4884-8E9C-6951BFE72B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D5A4D3E-E639-4AF1-A438-6DC7AB2842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8DAD20-20C7-408A-8430-4674E452C7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3D61652-52CC-4184-89AE-3143460E8489}" type="datetimeFigureOut">
              <a:rPr lang="nl-NL"/>
              <a:pPr>
                <a:defRPr/>
              </a:pPr>
              <a:t>16-9-2020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3B2F42C2-D39F-46FC-9E16-5451D956ED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8E41B69C-1476-4414-80F6-14FC6178E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2BC3A4-0B72-4868-AD75-40C962F305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538AC3-F664-4927-ABDE-74D9022710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A1AFBC-05F3-4D2B-B384-494D7AB838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>
            <a:extLst>
              <a:ext uri="{FF2B5EF4-FFF2-40B4-BE49-F238E27FC236}">
                <a16:creationId xmlns:a16="http://schemas.microsoft.com/office/drawing/2014/main" id="{503FEE9A-42BB-4453-B4C3-EED30B1CFA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Tijdelijke aanduiding voor notities 2">
            <a:extLst>
              <a:ext uri="{FF2B5EF4-FFF2-40B4-BE49-F238E27FC236}">
                <a16:creationId xmlns:a16="http://schemas.microsoft.com/office/drawing/2014/main" id="{E1489E8A-8ED5-45CF-93B7-E05F9B810C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6148" name="Tijdelijke aanduiding voor dianummer 3">
            <a:extLst>
              <a:ext uri="{FF2B5EF4-FFF2-40B4-BE49-F238E27FC236}">
                <a16:creationId xmlns:a16="http://schemas.microsoft.com/office/drawing/2014/main" id="{21D0577B-EB13-45E7-A0E8-9FB155869E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BE3333-6A48-4318-8039-9A6776F2EACF}" type="slidenum">
              <a:rPr lang="nl-NL" altLang="nl-NL" sz="1200" smtClean="0"/>
              <a:pPr/>
              <a:t>2</a:t>
            </a:fld>
            <a:endParaRPr lang="nl-NL" altLang="nl-NL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>
            <a:extLst>
              <a:ext uri="{FF2B5EF4-FFF2-40B4-BE49-F238E27FC236}">
                <a16:creationId xmlns:a16="http://schemas.microsoft.com/office/drawing/2014/main" id="{4E5CB61B-0B3A-4B30-9D76-6535E96273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Tijdelijke aanduiding voor notities 2">
            <a:extLst>
              <a:ext uri="{FF2B5EF4-FFF2-40B4-BE49-F238E27FC236}">
                <a16:creationId xmlns:a16="http://schemas.microsoft.com/office/drawing/2014/main" id="{02DEF14B-524A-4C59-87AF-6718987107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8196" name="Tijdelijke aanduiding voor dianummer 3">
            <a:extLst>
              <a:ext uri="{FF2B5EF4-FFF2-40B4-BE49-F238E27FC236}">
                <a16:creationId xmlns:a16="http://schemas.microsoft.com/office/drawing/2014/main" id="{6D998F77-CE7D-4314-954E-09BAFBC925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0E693-9446-4CF9-A900-B6391304D779}" type="slidenum">
              <a:rPr lang="nl-NL" altLang="nl-NL" sz="1200" smtClean="0"/>
              <a:pPr/>
              <a:t>3</a:t>
            </a:fld>
            <a:endParaRPr lang="nl-NL" altLang="nl-N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>
            <a:extLst>
              <a:ext uri="{FF2B5EF4-FFF2-40B4-BE49-F238E27FC236}">
                <a16:creationId xmlns:a16="http://schemas.microsoft.com/office/drawing/2014/main" id="{26555DC1-1E9D-42C1-971E-6B3C2DFC69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Tijdelijke aanduiding voor notities 2">
            <a:extLst>
              <a:ext uri="{FF2B5EF4-FFF2-40B4-BE49-F238E27FC236}">
                <a16:creationId xmlns:a16="http://schemas.microsoft.com/office/drawing/2014/main" id="{BEDBDD03-0F4C-43D3-8867-BE8AD6137B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23556" name="Tijdelijke aanduiding voor dianummer 3">
            <a:extLst>
              <a:ext uri="{FF2B5EF4-FFF2-40B4-BE49-F238E27FC236}">
                <a16:creationId xmlns:a16="http://schemas.microsoft.com/office/drawing/2014/main" id="{D0790F22-E50A-4D24-9CA3-8C4F5267BE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ECE14F-49E2-4902-B024-27E97B0C68D9}" type="slidenum">
              <a:rPr lang="nl-NL" altLang="nl-NL" sz="1200" smtClean="0">
                <a:latin typeface="Arial" panose="020B0604020202020204" pitchFamily="34" charset="0"/>
              </a:rPr>
              <a:pPr/>
              <a:t>17</a:t>
            </a:fld>
            <a:endParaRPr lang="nl-NL" altLang="nl-NL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B98550-E35B-442C-8001-39E46016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E1D356-2FC6-46FE-9443-2804FC01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6DFBD9-0A42-4758-BAD8-03AC20A0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4FF0-01B2-4E25-B1A9-060DD9A2F0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5363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B71748-C44F-4E95-B45B-1C0C09E5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4D6288-D1C0-4724-993F-7F6942FF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41C2E1-C26F-4010-8B69-7AC694CC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09B4C-EF38-4283-920B-2AFB4DE652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144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BE2258-48F8-4573-829E-C32813CA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5AE36F-52A8-4387-8608-6CB2CF99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4C201C-E397-4F36-8330-42A218AA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2710-78CE-4BCC-B7A9-526DC92B6F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906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664F6F-717F-463E-AFB6-9B326C95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A1B18C-B15B-45DF-957F-5F5EEE5D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19598B-1C66-44C0-AE9B-EE507B71B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ED80-BE0F-4D53-A1FC-6B89F18768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06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957E8B-A50C-44C6-9BE5-BB120D60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711810-E0FB-4E6F-8D9C-18CFCA92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8AE421-F6C0-482C-9212-D6141E7F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C666-B867-4FFF-B310-9665253535E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042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6ABFEE27-D1BC-4D77-9DF4-BD2D5CB8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618082B-0B5A-4453-B06C-52920BD5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54CE702B-8431-4B5A-8FF4-57752999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E27A-24D0-423D-94D2-4806E70834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0953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5E482B35-6B69-4BCD-B028-F509CEA00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2D040DE1-CD2E-43D4-AC00-AB92E6279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71C9CC29-2F65-4B74-80DA-85C2B4DC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83C4-8F13-425F-883E-EDF9846181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9552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CBC5052D-9BBB-49AC-964F-0F79C0BA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A91AD348-34A9-485C-B1D6-FBB46D23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E2AD0084-742B-4DE8-95C5-2F2CD8DE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4FEBE-AF6B-4B68-8932-B833DEFA2E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9512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CC83F0DD-7928-491F-9A81-93480837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AC634283-F5CB-4C8A-8031-0DA15348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266E0569-9297-46C5-9822-245C8A52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E154-D953-4793-B5CF-24FD6B001A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815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8EC19EC9-81C9-4DB3-AD66-57AA9BF5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3DF76EC7-C960-4320-A2C5-C11B32FE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4AD1C2AD-45D7-4E83-A209-529CE9C6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D77F0-0DBB-463D-9F03-785B6D403A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0635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7E10D8A9-04B9-4EBE-96C0-46D6E88A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336592E1-683C-4723-BAD4-21F55CC84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85F003C1-F4B9-41B1-B22C-1868689F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5943-A44F-4D82-8857-D49AF6006A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957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272810DA-65C8-48DA-9E2F-E29A2AFAAB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886D0F49-3B36-4CF8-B279-21062D3E0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3A651-14CF-44B2-BBD1-A5E79F6AC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1E4DD9-28E8-4382-B33E-CCF57B352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A89475-40AD-425C-8072-A7FCD59DE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856BC6-0257-4ED3-9F3F-55A4B58834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ostart.n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mbostad.nl/" TargetMode="External"/><Relationship Id="rId4" Type="http://schemas.openxmlformats.org/officeDocument/2006/relationships/hyperlink" Target="http://www.studeermeteenplan.nl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bd@vakcollegerijnmond.n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yslexie@vakcollegerijnmond.nl" TargetMode="External"/><Relationship Id="rId5" Type="http://schemas.openxmlformats.org/officeDocument/2006/relationships/hyperlink" Target="mailto:kt@vakcollegrijnmond.nl" TargetMode="External"/><Relationship Id="rId4" Type="http://schemas.openxmlformats.org/officeDocument/2006/relationships/hyperlink" Target="mailto:rmz@vakcollegerijnmond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wt@vakcollegerijnmond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3">
            <a:extLst>
              <a:ext uri="{FF2B5EF4-FFF2-40B4-BE49-F238E27FC236}">
                <a16:creationId xmlns:a16="http://schemas.microsoft.com/office/drawing/2014/main" id="{146E91D5-D6BC-4A3D-9A1D-B622FAD6D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58288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1044">
            <a:extLst>
              <a:ext uri="{FF2B5EF4-FFF2-40B4-BE49-F238E27FC236}">
                <a16:creationId xmlns:a16="http://schemas.microsoft.com/office/drawing/2014/main" id="{5F00BD96-ACEA-4BEC-A82D-CFC36C8F5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65163"/>
            <a:ext cx="4159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8000" b="1">
                <a:latin typeface="Segoe UI" panose="020B0502040204020203" pitchFamily="34" charset="0"/>
                <a:cs typeface="Segoe UI" panose="020B0502040204020203" pitchFamily="34" charset="0"/>
              </a:rPr>
              <a:t>Welkom</a:t>
            </a:r>
          </a:p>
        </p:txBody>
      </p:sp>
      <p:sp>
        <p:nvSpPr>
          <p:cNvPr id="4100" name="Text Box 1044">
            <a:extLst>
              <a:ext uri="{FF2B5EF4-FFF2-40B4-BE49-F238E27FC236}">
                <a16:creationId xmlns:a16="http://schemas.microsoft.com/office/drawing/2014/main" id="{03FADDF7-814C-47BA-A6EF-996F11200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3" y="2897188"/>
            <a:ext cx="8424862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In deze PowerPoint wordt u geïnformeerd over het PTA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(Programma Toetsing en Afsluiting)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vervolgopleidingen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maakt u kennis met de mentor 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>
            <a:extLst>
              <a:ext uri="{FF2B5EF4-FFF2-40B4-BE49-F238E27FC236}">
                <a16:creationId xmlns:a16="http://schemas.microsoft.com/office/drawing/2014/main" id="{A61C5493-07EB-41E9-8811-894D539B4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5085184"/>
            <a:ext cx="7960574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op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een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door de school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vastgesteld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tijdstip</a:t>
            </a:r>
            <a:endParaRPr lang="en-US" altLang="nl-NL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defRPr/>
            </a:pPr>
            <a:endParaRPr lang="en-US" altLang="nl-NL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defRPr/>
            </a:pP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Gemotiveerde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leerlingen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krijgen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dus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extra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kansen</a:t>
            </a:r>
            <a:endParaRPr lang="nl-NL" altLang="nl-NL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EAA483BA-903A-407B-9B58-478CE093D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386019"/>
            <a:ext cx="6388865" cy="879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schoolexamen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periode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één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  <a:endParaRPr lang="en-US" b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defRPr/>
            </a:pP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is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een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recht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geen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plicht</a:t>
            </a:r>
            <a:r>
              <a:rPr lang="en-US" sz="2000" dirty="0">
                <a:solidFill>
                  <a:schemeClr val="tx1"/>
                </a:solidFill>
                <a:latin typeface="Verdana" pitchFamily="34" charset="0"/>
              </a:rPr>
              <a:t>)</a:t>
            </a:r>
            <a:endParaRPr lang="nl-NL" sz="2000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5368" name="Afbeelding 1">
            <a:extLst>
              <a:ext uri="{FF2B5EF4-FFF2-40B4-BE49-F238E27FC236}">
                <a16:creationId xmlns:a16="http://schemas.microsoft.com/office/drawing/2014/main" id="{F383BD50-570D-4F95-85FA-69B64BBDA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9156700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fgeronde rechthoek 12">
            <a:extLst>
              <a:ext uri="{FF2B5EF4-FFF2-40B4-BE49-F238E27FC236}">
                <a16:creationId xmlns:a16="http://schemas.microsoft.com/office/drawing/2014/main" id="{BFAB1365-224B-4012-A143-DCC2D25E2A25}"/>
              </a:ext>
            </a:extLst>
          </p:cNvPr>
          <p:cNvSpPr/>
          <p:nvPr/>
        </p:nvSpPr>
        <p:spPr>
          <a:xfrm>
            <a:off x="333375" y="2200275"/>
            <a:ext cx="2366963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</a:p>
        </p:txBody>
      </p:sp>
      <p:sp>
        <p:nvSpPr>
          <p:cNvPr id="14" name="Afgeronde rechthoek 13">
            <a:extLst>
              <a:ext uri="{FF2B5EF4-FFF2-40B4-BE49-F238E27FC236}">
                <a16:creationId xmlns:a16="http://schemas.microsoft.com/office/drawing/2014/main" id="{37ACD728-0CEE-44A8-A958-727D28EAAD67}"/>
              </a:ext>
            </a:extLst>
          </p:cNvPr>
          <p:cNvSpPr/>
          <p:nvPr/>
        </p:nvSpPr>
        <p:spPr>
          <a:xfrm>
            <a:off x="355600" y="2195513"/>
            <a:ext cx="2366963" cy="65246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Afbeelding 11">
            <a:extLst>
              <a:ext uri="{FF2B5EF4-FFF2-40B4-BE49-F238E27FC236}">
                <a16:creationId xmlns:a16="http://schemas.microsoft.com/office/drawing/2014/main" id="{C5DBF30A-149E-446D-957A-2DF54D865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15875"/>
            <a:ext cx="9156701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fgeronde rechthoek 20">
            <a:extLst>
              <a:ext uri="{FF2B5EF4-FFF2-40B4-BE49-F238E27FC236}">
                <a16:creationId xmlns:a16="http://schemas.microsoft.com/office/drawing/2014/main" id="{91D95443-7DF4-4191-9DA7-2417202079C9}"/>
              </a:ext>
            </a:extLst>
          </p:cNvPr>
          <p:cNvSpPr/>
          <p:nvPr/>
        </p:nvSpPr>
        <p:spPr>
          <a:xfrm>
            <a:off x="352425" y="2055813"/>
            <a:ext cx="2563813" cy="65246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Ouderportaal</a:t>
            </a:r>
          </a:p>
        </p:txBody>
      </p:sp>
      <p:pic>
        <p:nvPicPr>
          <p:cNvPr id="16388" name="Afbeelding 1">
            <a:extLst>
              <a:ext uri="{FF2B5EF4-FFF2-40B4-BE49-F238E27FC236}">
                <a16:creationId xmlns:a16="http://schemas.microsoft.com/office/drawing/2014/main" id="{952243D2-B363-41E6-B016-FA91C3AC7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906713"/>
            <a:ext cx="5424488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kstvak 2">
            <a:extLst>
              <a:ext uri="{FF2B5EF4-FFF2-40B4-BE49-F238E27FC236}">
                <a16:creationId xmlns:a16="http://schemas.microsoft.com/office/drawing/2014/main" id="{3E116B01-0C86-480B-A84D-E62658D44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81075"/>
            <a:ext cx="4889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www.vakcollegerijnmond.nl</a:t>
            </a:r>
          </a:p>
        </p:txBody>
      </p:sp>
      <p:pic>
        <p:nvPicPr>
          <p:cNvPr id="16390" name="Afbeelding 3">
            <a:extLst>
              <a:ext uri="{FF2B5EF4-FFF2-40B4-BE49-F238E27FC236}">
                <a16:creationId xmlns:a16="http://schemas.microsoft.com/office/drawing/2014/main" id="{429EA6B9-241A-4F5E-837A-67C3CB7490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273675"/>
            <a:ext cx="299402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Afbeelding 5">
            <a:extLst>
              <a:ext uri="{FF2B5EF4-FFF2-40B4-BE49-F238E27FC236}">
                <a16:creationId xmlns:a16="http://schemas.microsoft.com/office/drawing/2014/main" id="{3005BE03-9326-475A-ACAF-98D07A4747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297488"/>
            <a:ext cx="52578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31">
            <a:extLst>
              <a:ext uri="{FF2B5EF4-FFF2-40B4-BE49-F238E27FC236}">
                <a16:creationId xmlns:a16="http://schemas.microsoft.com/office/drawing/2014/main" id="{D9139D37-3E84-4542-A881-A70CEAC6C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641600"/>
            <a:ext cx="4178300" cy="3046413"/>
          </a:xfrm>
          <a:prstGeom prst="rect">
            <a:avLst/>
          </a:prstGeom>
          <a:solidFill>
            <a:srgbClr val="FFFF66">
              <a:alpha val="70980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De </a:t>
            </a: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volgende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zaken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kunt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u </a:t>
            </a: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hier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vinden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PTA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Cijfers</a:t>
            </a:r>
            <a:endParaRPr lang="en-US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Roosterwijzigingen</a:t>
            </a:r>
            <a:endParaRPr lang="en-US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Absentie</a:t>
            </a:r>
            <a:endParaRPr lang="en-US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Huiswerk</a:t>
            </a:r>
            <a:endParaRPr lang="en-US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Examenroosters</a:t>
            </a:r>
            <a:endParaRPr lang="nl-NL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44">
            <a:extLst>
              <a:ext uri="{FF2B5EF4-FFF2-40B4-BE49-F238E27FC236}">
                <a16:creationId xmlns:a16="http://schemas.microsoft.com/office/drawing/2014/main" id="{D0598A39-9113-4D8E-8D6F-1A12DC315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388" y="2997200"/>
            <a:ext cx="687228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6600" b="1">
                <a:latin typeface="Segoe UI" panose="020B0502040204020203" pitchFamily="34" charset="0"/>
                <a:cs typeface="Segoe UI" panose="020B0502040204020203" pitchFamily="34" charset="0"/>
              </a:rPr>
              <a:t>Essentiële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6600" b="1">
                <a:latin typeface="Segoe UI" panose="020B0502040204020203" pitchFamily="34" charset="0"/>
                <a:cs typeface="Segoe UI" panose="020B0502040204020203" pitchFamily="34" charset="0"/>
              </a:rPr>
              <a:t>informatie klas 4</a:t>
            </a:r>
          </a:p>
        </p:txBody>
      </p:sp>
      <p:pic>
        <p:nvPicPr>
          <p:cNvPr id="17411" name="Afbeelding 3">
            <a:extLst>
              <a:ext uri="{FF2B5EF4-FFF2-40B4-BE49-F238E27FC236}">
                <a16:creationId xmlns:a16="http://schemas.microsoft.com/office/drawing/2014/main" id="{7E42702B-E8E8-4776-B53A-09E7C69DE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73038"/>
            <a:ext cx="91582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Afbeelding 6">
            <a:extLst>
              <a:ext uri="{FF2B5EF4-FFF2-40B4-BE49-F238E27FC236}">
                <a16:creationId xmlns:a16="http://schemas.microsoft.com/office/drawing/2014/main" id="{B2B7B56D-94B4-453A-B91D-883B88CE3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2700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0" name="Group 60">
            <a:extLst>
              <a:ext uri="{FF2B5EF4-FFF2-40B4-BE49-F238E27FC236}">
                <a16:creationId xmlns:a16="http://schemas.microsoft.com/office/drawing/2014/main" id="{A1B7578C-61CE-4334-BAA5-0D8EC16512D7}"/>
              </a:ext>
            </a:extLst>
          </p:cNvPr>
          <p:cNvGrpSpPr>
            <a:grpSpLocks/>
          </p:cNvGrpSpPr>
          <p:nvPr/>
        </p:nvGrpSpPr>
        <p:grpSpPr bwMode="auto">
          <a:xfrm>
            <a:off x="3146425" y="5154613"/>
            <a:ext cx="5770563" cy="1154112"/>
            <a:chOff x="1966" y="168"/>
            <a:chExt cx="3635" cy="803"/>
          </a:xfrm>
          <a:solidFill>
            <a:srgbClr val="FFFF00"/>
          </a:solidFill>
        </p:grpSpPr>
        <p:sp>
          <p:nvSpPr>
            <p:cNvPr id="2" name="Rectangle 14">
              <a:extLst>
                <a:ext uri="{FF2B5EF4-FFF2-40B4-BE49-F238E27FC236}">
                  <a16:creationId xmlns:a16="http://schemas.microsoft.com/office/drawing/2014/main" id="{D11C3A8B-F921-40BC-A97D-13E701D89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6" y="168"/>
              <a:ext cx="3628" cy="803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NL" altLang="nl-NL" sz="2000">
                <a:solidFill>
                  <a:srgbClr val="000066"/>
                </a:solidFill>
                <a:latin typeface="Verdana" pitchFamily="34" charset="0"/>
              </a:endParaRPr>
            </a:p>
          </p:txBody>
        </p:sp>
        <p:sp>
          <p:nvSpPr>
            <p:cNvPr id="19484" name="Rectangle 64">
              <a:extLst>
                <a:ext uri="{FF2B5EF4-FFF2-40B4-BE49-F238E27FC236}">
                  <a16:creationId xmlns:a16="http://schemas.microsoft.com/office/drawing/2014/main" id="{7CA98CF0-F408-44DA-A5B8-A7518325C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55"/>
              <a:ext cx="3628" cy="5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600" dirty="0">
                  <a:latin typeface="Verdana" panose="020B0604030504040204" pitchFamily="34" charset="0"/>
                </a:rPr>
                <a:t>Kwalificatieplicht verlengt de leerplicht tot een startkwalificatie is gehaald. Of tot de dag dat de leerling 18 jaar wordt</a:t>
              </a:r>
            </a:p>
          </p:txBody>
        </p:sp>
      </p:grpSp>
      <p:grpSp>
        <p:nvGrpSpPr>
          <p:cNvPr id="10299" name="Group 59">
            <a:extLst>
              <a:ext uri="{FF2B5EF4-FFF2-40B4-BE49-F238E27FC236}">
                <a16:creationId xmlns:a16="http://schemas.microsoft.com/office/drawing/2014/main" id="{4360AF23-F9A0-4460-BE64-42F49E23B032}"/>
              </a:ext>
            </a:extLst>
          </p:cNvPr>
          <p:cNvGrpSpPr>
            <a:grpSpLocks/>
          </p:cNvGrpSpPr>
          <p:nvPr/>
        </p:nvGrpSpPr>
        <p:grpSpPr bwMode="auto">
          <a:xfrm>
            <a:off x="3101975" y="4006850"/>
            <a:ext cx="5759450" cy="790575"/>
            <a:chOff x="2012" y="2462"/>
            <a:chExt cx="3628" cy="498"/>
          </a:xfrm>
          <a:solidFill>
            <a:srgbClr val="FFFF00"/>
          </a:solidFill>
        </p:grpSpPr>
        <p:sp>
          <p:nvSpPr>
            <p:cNvPr id="3" name="Rectangle 14">
              <a:extLst>
                <a:ext uri="{FF2B5EF4-FFF2-40B4-BE49-F238E27FC236}">
                  <a16:creationId xmlns:a16="http://schemas.microsoft.com/office/drawing/2014/main" id="{D208A868-70B4-4866-879B-CF74491A5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" y="2462"/>
              <a:ext cx="3628" cy="498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NL" altLang="nl-NL" sz="2000">
                <a:solidFill>
                  <a:srgbClr val="000066"/>
                </a:solidFill>
                <a:latin typeface="Verdana" pitchFamily="34" charset="0"/>
              </a:endParaRPr>
            </a:p>
          </p:txBody>
        </p:sp>
        <p:sp>
          <p:nvSpPr>
            <p:cNvPr id="19480" name="Text Box 40">
              <a:extLst>
                <a:ext uri="{FF2B5EF4-FFF2-40B4-BE49-F238E27FC236}">
                  <a16:creationId xmlns:a16="http://schemas.microsoft.com/office/drawing/2014/main" id="{39BCAC59-2A1F-4F7E-B991-E2A524BCC6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0" y="2561"/>
              <a:ext cx="3333" cy="36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600" dirty="0">
                  <a:latin typeface="Verdana" panose="020B0604030504040204" pitchFamily="34" charset="0"/>
                </a:rPr>
                <a:t>Tot en met het schooljaar waarin de leerling 17 jaar is geworden</a:t>
              </a:r>
            </a:p>
          </p:txBody>
        </p:sp>
      </p:grpSp>
      <p:grpSp>
        <p:nvGrpSpPr>
          <p:cNvPr id="10298" name="Group 58">
            <a:extLst>
              <a:ext uri="{FF2B5EF4-FFF2-40B4-BE49-F238E27FC236}">
                <a16:creationId xmlns:a16="http://schemas.microsoft.com/office/drawing/2014/main" id="{D8CB78E4-BB92-4594-9E42-30C693907F31}"/>
              </a:ext>
            </a:extLst>
          </p:cNvPr>
          <p:cNvGrpSpPr>
            <a:grpSpLocks/>
          </p:cNvGrpSpPr>
          <p:nvPr/>
        </p:nvGrpSpPr>
        <p:grpSpPr bwMode="auto">
          <a:xfrm>
            <a:off x="3146426" y="2562809"/>
            <a:ext cx="5759450" cy="1201684"/>
            <a:chOff x="1966" y="168"/>
            <a:chExt cx="3628" cy="836"/>
          </a:xfrm>
          <a:solidFill>
            <a:srgbClr val="FFFF00"/>
          </a:solidFill>
        </p:grpSpPr>
        <p:sp>
          <p:nvSpPr>
            <p:cNvPr id="10254" name="Rectangle 14">
              <a:extLst>
                <a:ext uri="{FF2B5EF4-FFF2-40B4-BE49-F238E27FC236}">
                  <a16:creationId xmlns:a16="http://schemas.microsoft.com/office/drawing/2014/main" id="{748A89D9-1C63-42E2-860D-ABD0B9EE1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6" y="168"/>
              <a:ext cx="3628" cy="803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NL" altLang="nl-NL" sz="2000">
                <a:solidFill>
                  <a:srgbClr val="000066"/>
                </a:solidFill>
                <a:latin typeface="Verdana" pitchFamily="34" charset="0"/>
              </a:endParaRPr>
            </a:p>
          </p:txBody>
        </p:sp>
        <p:sp>
          <p:nvSpPr>
            <p:cNvPr id="19476" name="Rectangle 54">
              <a:extLst>
                <a:ext uri="{FF2B5EF4-FFF2-40B4-BE49-F238E27FC236}">
                  <a16:creationId xmlns:a16="http://schemas.microsoft.com/office/drawing/2014/main" id="{D439E6CA-14DC-4AAE-B480-CCDA79539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55"/>
              <a:ext cx="3593" cy="74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600" dirty="0">
                  <a:latin typeface="Verdana" panose="020B0604030504040204" pitchFamily="34" charset="0"/>
                </a:rPr>
                <a:t>Eind schooljaar waarin de leerling 16 jaar is geworden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600" dirty="0">
                  <a:latin typeface="Verdana" panose="020B0604030504040204" pitchFamily="34" charset="0"/>
                </a:rPr>
                <a:t>Wanneer de leerling tenminste 12 jaar volledig   dagonderwijs heeft gevolgd</a:t>
              </a:r>
            </a:p>
          </p:txBody>
        </p:sp>
      </p:grpSp>
      <p:sp>
        <p:nvSpPr>
          <p:cNvPr id="4" name="AutoShape 30">
            <a:extLst>
              <a:ext uri="{FF2B5EF4-FFF2-40B4-BE49-F238E27FC236}">
                <a16:creationId xmlns:a16="http://schemas.microsoft.com/office/drawing/2014/main" id="{B094FEEA-CBCA-4DB4-BDD8-4FB2A3A17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600" y="2341545"/>
            <a:ext cx="2644504" cy="36737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nl-NL" sz="1600" b="1" dirty="0">
                <a:solidFill>
                  <a:schemeClr val="bg1"/>
                </a:solidFill>
              </a:rPr>
              <a:t>Einde volledige leerplicht</a:t>
            </a:r>
            <a:endParaRPr lang="nl-NL" altLang="nl-NL" sz="1600" b="1" dirty="0">
              <a:solidFill>
                <a:schemeClr val="bg1"/>
              </a:solidFill>
            </a:endParaRPr>
          </a:p>
        </p:txBody>
      </p:sp>
      <p:sp>
        <p:nvSpPr>
          <p:cNvPr id="5" name="AutoShape 30">
            <a:extLst>
              <a:ext uri="{FF2B5EF4-FFF2-40B4-BE49-F238E27FC236}">
                <a16:creationId xmlns:a16="http://schemas.microsoft.com/office/drawing/2014/main" id="{CC3B36FF-E4DC-403A-A1F2-FF05A7716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4324" y="3781705"/>
            <a:ext cx="2644503" cy="36737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nl-NL" sz="1600" b="1">
                <a:solidFill>
                  <a:schemeClr val="bg1"/>
                </a:solidFill>
              </a:rPr>
              <a:t>Einde parti</a:t>
            </a:r>
            <a:r>
              <a:rPr lang="pt-BR" altLang="nl-NL" sz="1600" b="1">
                <a:solidFill>
                  <a:schemeClr val="bg1"/>
                </a:solidFill>
                <a:cs typeface="Arial" charset="0"/>
              </a:rPr>
              <a:t>ë</a:t>
            </a:r>
            <a:r>
              <a:rPr lang="pt-BR" altLang="nl-NL" sz="1600" b="1">
                <a:solidFill>
                  <a:schemeClr val="bg1"/>
                </a:solidFill>
              </a:rPr>
              <a:t>le leerplicht</a:t>
            </a:r>
            <a:endParaRPr lang="nl-NL" altLang="nl-NL" sz="1600" b="1">
              <a:solidFill>
                <a:schemeClr val="bg1"/>
              </a:solidFill>
            </a:endParaRPr>
          </a:p>
        </p:txBody>
      </p:sp>
      <p:sp>
        <p:nvSpPr>
          <p:cNvPr id="6" name="AutoShape 30">
            <a:extLst>
              <a:ext uri="{FF2B5EF4-FFF2-40B4-BE49-F238E27FC236}">
                <a16:creationId xmlns:a16="http://schemas.microsoft.com/office/drawing/2014/main" id="{51BD77CC-F6CB-46E9-AA76-89714C9A1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4324" y="4933832"/>
            <a:ext cx="2644503" cy="36737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nl-NL" sz="1600" b="1">
                <a:solidFill>
                  <a:schemeClr val="bg1"/>
                </a:solidFill>
              </a:rPr>
              <a:t>Kwalificatieplicht</a:t>
            </a:r>
            <a:endParaRPr lang="nl-NL" altLang="nl-NL" sz="1600" b="1">
              <a:solidFill>
                <a:schemeClr val="bg1"/>
              </a:solidFill>
            </a:endParaRPr>
          </a:p>
        </p:txBody>
      </p:sp>
      <p:sp>
        <p:nvSpPr>
          <p:cNvPr id="10290" name="Text Box 50">
            <a:extLst>
              <a:ext uri="{FF2B5EF4-FFF2-40B4-BE49-F238E27FC236}">
                <a16:creationId xmlns:a16="http://schemas.microsoft.com/office/drawing/2014/main" id="{E1294DA7-346D-4B08-93C3-CE8DE6FB5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4463" y="6399213"/>
            <a:ext cx="5543550" cy="366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Verdana" panose="020B0604030504040204" pitchFamily="34" charset="0"/>
              </a:rPr>
              <a:t>Startkwalificatie is  MBO niveau 2 opleiding</a:t>
            </a:r>
          </a:p>
        </p:txBody>
      </p:sp>
      <p:sp>
        <p:nvSpPr>
          <p:cNvPr id="17" name="Afgeronde rechthoek 16">
            <a:extLst>
              <a:ext uri="{FF2B5EF4-FFF2-40B4-BE49-F238E27FC236}">
                <a16:creationId xmlns:a16="http://schemas.microsoft.com/office/drawing/2014/main" id="{E089FCEB-2CF0-4CCD-A83D-F5FD5439F599}"/>
              </a:ext>
            </a:extLst>
          </p:cNvPr>
          <p:cNvSpPr/>
          <p:nvPr/>
        </p:nvSpPr>
        <p:spPr>
          <a:xfrm>
            <a:off x="315913" y="2154238"/>
            <a:ext cx="2366962" cy="65246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Leerplicht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>
            <a:extLst>
              <a:ext uri="{FF2B5EF4-FFF2-40B4-BE49-F238E27FC236}">
                <a16:creationId xmlns:a16="http://schemas.microsoft.com/office/drawing/2014/main" id="{3C748E6A-6512-4123-801B-9B888FDD5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953" y="5561326"/>
            <a:ext cx="1777185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basisberoeps-</a:t>
            </a: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gerichte leerweg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83178575-BE05-47AA-B5F2-E4D1BAF01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116" y="5561326"/>
            <a:ext cx="4033714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kaderberoepsgerichte leerweg</a:t>
            </a: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gemengde leerweg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nl-NL" altLang="nl-NL" sz="1400">
                <a:solidFill>
                  <a:srgbClr val="FFFFFF"/>
                </a:solidFill>
                <a:latin typeface="Verdana" pitchFamily="34" charset="0"/>
              </a:rPr>
              <a:t>theoretische leerweg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D64D52E-3E0B-4F33-AA0D-FD6E6EC4A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953" y="4121463"/>
            <a:ext cx="1777185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niveau 3</a:t>
            </a:r>
          </a:p>
          <a:p>
            <a:pPr algn="ctr" eaLnBrk="1" hangingPunct="1">
              <a:defRPr/>
            </a:pPr>
            <a:endParaRPr lang="pt-BR" altLang="nl-NL" sz="1400">
              <a:solidFill>
                <a:srgbClr val="FFFFFF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2 tot 4 jaar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2D43F38-D810-40E5-8F4A-580D4CBAA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978" y="4121463"/>
            <a:ext cx="1777185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niveau 4</a:t>
            </a:r>
          </a:p>
          <a:p>
            <a:pPr algn="ctr" eaLnBrk="1" hangingPunct="1">
              <a:defRPr/>
            </a:pPr>
            <a:endParaRPr lang="pt-BR" altLang="nl-NL" sz="1400">
              <a:solidFill>
                <a:srgbClr val="FFFFFF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3 of 4 jaar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5F9E19EA-81AB-4EBB-9B16-61CE11838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066" y="2765651"/>
            <a:ext cx="1768929" cy="928489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nl-NL" sz="1600"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en-US" altLang="nl-NL" sz="1600">
                <a:latin typeface="Verdana" pitchFamily="34" charset="0"/>
              </a:rPr>
              <a:t>4 jaar</a:t>
            </a:r>
            <a:endParaRPr lang="nl-NL" altLang="nl-NL" sz="1600">
              <a:latin typeface="Verdana" pitchFamily="34" charset="0"/>
            </a:endParaRPr>
          </a:p>
        </p:txBody>
      </p:sp>
      <p:sp>
        <p:nvSpPr>
          <p:cNvPr id="4135" name="AutoShape 39">
            <a:extLst>
              <a:ext uri="{FF2B5EF4-FFF2-40B4-BE49-F238E27FC236}">
                <a16:creationId xmlns:a16="http://schemas.microsoft.com/office/drawing/2014/main" id="{CF243865-4043-464B-B23D-8727A061F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516438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36" name="AutoShape 40">
            <a:extLst>
              <a:ext uri="{FF2B5EF4-FFF2-40B4-BE49-F238E27FC236}">
                <a16:creationId xmlns:a16="http://schemas.microsoft.com/office/drawing/2014/main" id="{924AD062-E162-441A-9DA9-28BAD79E025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276600" y="5164138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37" name="AutoShape 41">
            <a:extLst>
              <a:ext uri="{FF2B5EF4-FFF2-40B4-BE49-F238E27FC236}">
                <a16:creationId xmlns:a16="http://schemas.microsoft.com/office/drawing/2014/main" id="{EBE503E1-240B-4C45-9B14-F84C7EEB7C2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435600" y="5164138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38" name="AutoShape 42">
            <a:extLst>
              <a:ext uri="{FF2B5EF4-FFF2-40B4-BE49-F238E27FC236}">
                <a16:creationId xmlns:a16="http://schemas.microsoft.com/office/drawing/2014/main" id="{FC56B877-6170-462A-80CD-922812BAE5F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596188" y="5164138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39" name="AutoShape 43">
            <a:extLst>
              <a:ext uri="{FF2B5EF4-FFF2-40B4-BE49-F238E27FC236}">
                <a16:creationId xmlns:a16="http://schemas.microsoft.com/office/drawing/2014/main" id="{9417BCF5-47A9-41C9-93D3-0DCBE2D48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445000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40" name="AutoShape 44">
            <a:extLst>
              <a:ext uri="{FF2B5EF4-FFF2-40B4-BE49-F238E27FC236}">
                <a16:creationId xmlns:a16="http://schemas.microsoft.com/office/drawing/2014/main" id="{F0E1B0DC-7C0E-4881-86A1-4E0C42C8F0B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596188" y="3724275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41" name="Text Box 45">
            <a:extLst>
              <a:ext uri="{FF2B5EF4-FFF2-40B4-BE49-F238E27FC236}">
                <a16:creationId xmlns:a16="http://schemas.microsoft.com/office/drawing/2014/main" id="{42941583-D0A0-430B-8B6C-D90418B60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335463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MBO</a:t>
            </a:r>
          </a:p>
        </p:txBody>
      </p:sp>
      <p:sp>
        <p:nvSpPr>
          <p:cNvPr id="4142" name="Text Box 46">
            <a:extLst>
              <a:ext uri="{FF2B5EF4-FFF2-40B4-BE49-F238E27FC236}">
                <a16:creationId xmlns:a16="http://schemas.microsoft.com/office/drawing/2014/main" id="{8B1F0CC8-1654-4927-A0F9-B6CE48001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811838"/>
            <a:ext cx="1150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VMBO</a:t>
            </a:r>
          </a:p>
        </p:txBody>
      </p:sp>
      <p:sp>
        <p:nvSpPr>
          <p:cNvPr id="4143" name="Text Box 47">
            <a:extLst>
              <a:ext uri="{FF2B5EF4-FFF2-40B4-BE49-F238E27FC236}">
                <a16:creationId xmlns:a16="http://schemas.microsoft.com/office/drawing/2014/main" id="{F6AD4314-6808-4AE7-8587-9D4C32F08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003550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HBO</a:t>
            </a:r>
          </a:p>
        </p:txBody>
      </p:sp>
      <p:sp>
        <p:nvSpPr>
          <p:cNvPr id="4147" name="Text Box 51">
            <a:extLst>
              <a:ext uri="{FF2B5EF4-FFF2-40B4-BE49-F238E27FC236}">
                <a16:creationId xmlns:a16="http://schemas.microsoft.com/office/drawing/2014/main" id="{C58D8B9D-614C-4165-9606-3AB8F9F74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795713"/>
            <a:ext cx="199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66"/>
                </a:solidFill>
                <a:latin typeface="Verdana" panose="020B0604030504040204" pitchFamily="34" charset="0"/>
              </a:rPr>
              <a:t>startkwalificatie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4CE192-AC72-4075-9817-5748786A7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953" y="4121463"/>
            <a:ext cx="1777185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niveau 2</a:t>
            </a:r>
          </a:p>
          <a:p>
            <a:pPr algn="ctr" eaLnBrk="1" hangingPunct="1">
              <a:defRPr/>
            </a:pPr>
            <a:endParaRPr lang="pt-BR" altLang="nl-NL" sz="1400">
              <a:solidFill>
                <a:srgbClr val="FFFFFF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2 jaar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151" name="Line 55">
            <a:extLst>
              <a:ext uri="{FF2B5EF4-FFF2-40B4-BE49-F238E27FC236}">
                <a16:creationId xmlns:a16="http://schemas.microsoft.com/office/drawing/2014/main" id="{47BD411A-AB55-4A71-A56F-261B976717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2787650"/>
            <a:ext cx="5041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2" name="Line 56">
            <a:extLst>
              <a:ext uri="{FF2B5EF4-FFF2-40B4-BE49-F238E27FC236}">
                <a16:creationId xmlns:a16="http://schemas.microsoft.com/office/drawing/2014/main" id="{90157D52-DA63-4313-BA9B-933B02CE7D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3652838"/>
            <a:ext cx="5041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3" name="Line 57">
            <a:extLst>
              <a:ext uri="{FF2B5EF4-FFF2-40B4-BE49-F238E27FC236}">
                <a16:creationId xmlns:a16="http://schemas.microsoft.com/office/drawing/2014/main" id="{DA86C92E-F901-4F71-AA24-EA0C3DEA77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40846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4" name="Line 58">
            <a:extLst>
              <a:ext uri="{FF2B5EF4-FFF2-40B4-BE49-F238E27FC236}">
                <a16:creationId xmlns:a16="http://schemas.microsoft.com/office/drawing/2014/main" id="{86C3A129-DC0C-459E-BCF4-1800D6C420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50927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5" name="Line 59">
            <a:extLst>
              <a:ext uri="{FF2B5EF4-FFF2-40B4-BE49-F238E27FC236}">
                <a16:creationId xmlns:a16="http://schemas.microsoft.com/office/drawing/2014/main" id="{9614820A-2CF5-4F0F-9E25-518FFD9549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55245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6" name="Line 60">
            <a:extLst>
              <a:ext uri="{FF2B5EF4-FFF2-40B4-BE49-F238E27FC236}">
                <a16:creationId xmlns:a16="http://schemas.microsoft.com/office/drawing/2014/main" id="{CEBF3268-60E0-4340-A7C9-1C6FB073F1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63713" y="646112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9492" name="Afbeelding 24">
            <a:extLst>
              <a:ext uri="{FF2B5EF4-FFF2-40B4-BE49-F238E27FC236}">
                <a16:creationId xmlns:a16="http://schemas.microsoft.com/office/drawing/2014/main" id="{9A8C06EB-FF41-434F-92CF-85DC67F48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2700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fgeronde rechthoek 25">
            <a:extLst>
              <a:ext uri="{FF2B5EF4-FFF2-40B4-BE49-F238E27FC236}">
                <a16:creationId xmlns:a16="http://schemas.microsoft.com/office/drawing/2014/main" id="{2792572B-1E89-496A-B409-E186CB7D84BA}"/>
              </a:ext>
            </a:extLst>
          </p:cNvPr>
          <p:cNvSpPr/>
          <p:nvPr/>
        </p:nvSpPr>
        <p:spPr>
          <a:xfrm>
            <a:off x="333375" y="2133600"/>
            <a:ext cx="2366963" cy="652463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Doorstroom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nimBg="1"/>
      <p:bldP spid="4136" grpId="0" animBg="1"/>
      <p:bldP spid="4137" grpId="0" animBg="1"/>
      <p:bldP spid="4138" grpId="0" animBg="1"/>
      <p:bldP spid="4139" grpId="0" animBg="1"/>
      <p:bldP spid="4140" grpId="0" animBg="1"/>
      <p:bldP spid="4141" grpId="0"/>
      <p:bldP spid="4142" grpId="0"/>
      <p:bldP spid="4143" grpId="0"/>
      <p:bldP spid="41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fbeelding 7">
            <a:extLst>
              <a:ext uri="{FF2B5EF4-FFF2-40B4-BE49-F238E27FC236}">
                <a16:creationId xmlns:a16="http://schemas.microsoft.com/office/drawing/2014/main" id="{1A892D3C-E505-4BEF-B80C-9889E4DD3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71438"/>
            <a:ext cx="91567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2" name="Group 16">
            <a:extLst>
              <a:ext uri="{FF2B5EF4-FFF2-40B4-BE49-F238E27FC236}">
                <a16:creationId xmlns:a16="http://schemas.microsoft.com/office/drawing/2014/main" id="{5AB10C27-606B-4BC6-8E5F-888E488FC0CD}"/>
              </a:ext>
            </a:extLst>
          </p:cNvPr>
          <p:cNvGrpSpPr>
            <a:grpSpLocks/>
          </p:cNvGrpSpPr>
          <p:nvPr/>
        </p:nvGrpSpPr>
        <p:grpSpPr bwMode="auto">
          <a:xfrm>
            <a:off x="1187624" y="2059565"/>
            <a:ext cx="7094537" cy="4691063"/>
            <a:chOff x="1200" y="694"/>
            <a:chExt cx="4403" cy="3157"/>
          </a:xfrm>
          <a:solidFill>
            <a:srgbClr val="FFFF00"/>
          </a:solidFill>
        </p:grpSpPr>
        <p:sp>
          <p:nvSpPr>
            <p:cNvPr id="17412" name="Text Box 4">
              <a:extLst>
                <a:ext uri="{FF2B5EF4-FFF2-40B4-BE49-F238E27FC236}">
                  <a16:creationId xmlns:a16="http://schemas.microsoft.com/office/drawing/2014/main" id="{4994D8D5-3F96-4A73-B7ED-FADA792D0D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694"/>
              <a:ext cx="4363" cy="315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66"/>
                </a:buClr>
                <a:buFontTx/>
                <a:buChar char="•"/>
                <a:defRPr/>
              </a:pPr>
              <a:endParaRPr lang="nl-NL" altLang="nl-NL">
                <a:solidFill>
                  <a:srgbClr val="000066"/>
                </a:solidFill>
              </a:endParaRPr>
            </a:p>
          </p:txBody>
        </p:sp>
        <p:sp>
          <p:nvSpPr>
            <p:cNvPr id="21513" name="Text Box 12">
              <a:extLst>
                <a:ext uri="{FF2B5EF4-FFF2-40B4-BE49-F238E27FC236}">
                  <a16:creationId xmlns:a16="http://schemas.microsoft.com/office/drawing/2014/main" id="{E263315A-9860-41F1-B005-3F53FA46E2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981"/>
              <a:ext cx="4311" cy="285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Wat is de inhoud van de opleiding en spreekt mij dit aan?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Wat kun je allemaal met deze studie worden?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Waar is die opleiding?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Hoe lang duurt die opleiding?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Ben ik toelaatbaar voor die opleiding?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Ga ik een BBL* of BOL* opleiding volgen?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*BOL = een dagopleiding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*BBL = werkend leren (1 of 2 dagen naar school)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b="1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</p:txBody>
        </p:sp>
      </p:grpSp>
      <p:pic>
        <p:nvPicPr>
          <p:cNvPr id="9236" name="Picture 20" descr="kiezen">
            <a:extLst>
              <a:ext uri="{FF2B5EF4-FFF2-40B4-BE49-F238E27FC236}">
                <a16:creationId xmlns:a16="http://schemas.microsoft.com/office/drawing/2014/main" id="{04EFAC2A-86DB-4E55-9FC5-B23F135D5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859213"/>
            <a:ext cx="2125663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fgeronde rechthoek 1">
            <a:extLst>
              <a:ext uri="{FF2B5EF4-FFF2-40B4-BE49-F238E27FC236}">
                <a16:creationId xmlns:a16="http://schemas.microsoft.com/office/drawing/2014/main" id="{F98B9EAB-58E7-404D-AE16-FD6B1F71B14E}"/>
              </a:ext>
            </a:extLst>
          </p:cNvPr>
          <p:cNvSpPr/>
          <p:nvPr/>
        </p:nvSpPr>
        <p:spPr>
          <a:xfrm>
            <a:off x="468313" y="620713"/>
            <a:ext cx="5183187" cy="172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dirty="0">
                <a:solidFill>
                  <a:schemeClr val="bg1">
                    <a:lumMod val="95000"/>
                  </a:schemeClr>
                </a:solidFill>
              </a:rPr>
              <a:t>Wat wil je te weten komen om een goede keuze te maken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Afbeelding 15">
            <a:extLst>
              <a:ext uri="{FF2B5EF4-FFF2-40B4-BE49-F238E27FC236}">
                <a16:creationId xmlns:a16="http://schemas.microsoft.com/office/drawing/2014/main" id="{A4ADA21E-0428-4FE1-A371-F5FFDC3D3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2700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39" descr="lisLogo">
            <a:extLst>
              <a:ext uri="{FF2B5EF4-FFF2-40B4-BE49-F238E27FC236}">
                <a16:creationId xmlns:a16="http://schemas.microsoft.com/office/drawing/2014/main" id="{B9E4A5BE-26A5-4992-8FE1-3BF8E83AB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2909888"/>
            <a:ext cx="8461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41" descr="Logo mondriaan">
            <a:extLst>
              <a:ext uri="{FF2B5EF4-FFF2-40B4-BE49-F238E27FC236}">
                <a16:creationId xmlns:a16="http://schemas.microsoft.com/office/drawing/2014/main" id="{C5987C95-F1DD-4201-94D6-D3A3F0D40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4395788"/>
            <a:ext cx="1749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2" descr="logo_wellant">
            <a:extLst>
              <a:ext uri="{FF2B5EF4-FFF2-40B4-BE49-F238E27FC236}">
                <a16:creationId xmlns:a16="http://schemas.microsoft.com/office/drawing/2014/main" id="{17F4514F-5FD6-47B3-BD34-C6BECAB63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5949950"/>
            <a:ext cx="13144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3" descr="Nova_logo">
            <a:extLst>
              <a:ext uri="{FF2B5EF4-FFF2-40B4-BE49-F238E27FC236}">
                <a16:creationId xmlns:a16="http://schemas.microsoft.com/office/drawing/2014/main" id="{8D1DD9C8-DF2E-49C0-818F-9BC2AFF45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83250"/>
            <a:ext cx="21177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fgeronde rechthoek 14">
            <a:extLst>
              <a:ext uri="{FF2B5EF4-FFF2-40B4-BE49-F238E27FC236}">
                <a16:creationId xmlns:a16="http://schemas.microsoft.com/office/drawing/2014/main" id="{A15B6BEE-AB7D-4D98-A3E5-8868580A2B1D}"/>
              </a:ext>
            </a:extLst>
          </p:cNvPr>
          <p:cNvSpPr/>
          <p:nvPr/>
        </p:nvSpPr>
        <p:spPr>
          <a:xfrm>
            <a:off x="812800" y="1111250"/>
            <a:ext cx="4579938" cy="2124075"/>
          </a:xfrm>
          <a:prstGeom prst="roundRect">
            <a:avLst/>
          </a:prstGeom>
          <a:solidFill>
            <a:srgbClr val="0070C0">
              <a:alpha val="25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Voorlichting</a:t>
            </a:r>
          </a:p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Opleidingenmarkt Hooglandse kerk </a:t>
            </a:r>
          </a:p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Leiden</a:t>
            </a:r>
          </a:p>
        </p:txBody>
      </p:sp>
      <p:pic>
        <p:nvPicPr>
          <p:cNvPr id="15377" name="Picture 24" descr="H:\decanaat\mborijnlandblok.jpg">
            <a:extLst>
              <a:ext uri="{FF2B5EF4-FFF2-40B4-BE49-F238E27FC236}">
                <a16:creationId xmlns:a16="http://schemas.microsoft.com/office/drawing/2014/main" id="{F2CED0BC-B3EB-4ACE-AA71-90F6C3F8B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2881313"/>
            <a:ext cx="126523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fgeronde rechthoek 15">
            <a:extLst>
              <a:ext uri="{FF2B5EF4-FFF2-40B4-BE49-F238E27FC236}">
                <a16:creationId xmlns:a16="http://schemas.microsoft.com/office/drawing/2014/main" id="{5CC4183A-FC64-4D4A-947A-E524794625D3}"/>
              </a:ext>
            </a:extLst>
          </p:cNvPr>
          <p:cNvSpPr/>
          <p:nvPr/>
        </p:nvSpPr>
        <p:spPr>
          <a:xfrm rot="19816962">
            <a:off x="1574800" y="2133600"/>
            <a:ext cx="6337300" cy="3779838"/>
          </a:xfrm>
          <a:prstGeom prst="round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Tot nader order uitgesteld</a:t>
            </a:r>
          </a:p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 houden u op de hoogte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4CCF987F-0AC8-46BA-B7D1-87D1D13E24DA}"/>
              </a:ext>
            </a:extLst>
          </p:cNvPr>
          <p:cNvSpPr/>
          <p:nvPr/>
        </p:nvSpPr>
        <p:spPr>
          <a:xfrm>
            <a:off x="1547664" y="3140968"/>
            <a:ext cx="6013028" cy="331836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sz="3200" b="1" dirty="0">
                <a:solidFill>
                  <a:schemeClr val="bg1"/>
                </a:solidFill>
              </a:rPr>
              <a:t>Je kunt je wel al oriënteren op:</a:t>
            </a:r>
          </a:p>
          <a:p>
            <a:pPr algn="ctr" eaLnBrk="1" hangingPunct="1">
              <a:defRPr/>
            </a:pPr>
            <a:r>
              <a:rPr lang="nl-NL" sz="3200" b="1" dirty="0">
                <a:solidFill>
                  <a:schemeClr val="bg1"/>
                </a:solidFill>
                <a:hlinkClick r:id="rId3"/>
              </a:rPr>
              <a:t>www.mbostart.nl</a:t>
            </a:r>
            <a:endParaRPr lang="nl-NL" sz="32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nl-NL" sz="3200" b="1" dirty="0">
                <a:solidFill>
                  <a:schemeClr val="bg1"/>
                </a:solidFill>
                <a:hlinkClick r:id="rId4"/>
              </a:rPr>
              <a:t>www.studeermeteenplan.nl</a:t>
            </a:r>
            <a:endParaRPr lang="nl-NL" sz="32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nl-NL" sz="3200" b="1" dirty="0">
                <a:solidFill>
                  <a:schemeClr val="bg1"/>
                </a:solidFill>
                <a:hlinkClick r:id="rId5"/>
              </a:rPr>
              <a:t>www.mbostad.nl</a:t>
            </a:r>
            <a:endParaRPr lang="nl-NL" sz="32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DFD12F62-1B81-41DB-B995-73A30920F483}"/>
              </a:ext>
            </a:extLst>
          </p:cNvPr>
          <p:cNvSpPr/>
          <p:nvPr/>
        </p:nvSpPr>
        <p:spPr>
          <a:xfrm>
            <a:off x="5435600" y="2708275"/>
            <a:ext cx="4603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6" name="Afgeronde rechthoek 5">
            <a:extLst>
              <a:ext uri="{FF2B5EF4-FFF2-40B4-BE49-F238E27FC236}">
                <a16:creationId xmlns:a16="http://schemas.microsoft.com/office/drawing/2014/main" id="{ECA71E9E-9AA3-479B-9EC3-F6831AE63095}"/>
              </a:ext>
            </a:extLst>
          </p:cNvPr>
          <p:cNvSpPr/>
          <p:nvPr/>
        </p:nvSpPr>
        <p:spPr>
          <a:xfrm>
            <a:off x="5435600" y="115888"/>
            <a:ext cx="4603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pic>
        <p:nvPicPr>
          <p:cNvPr id="22535" name="Afbeelding 7">
            <a:extLst>
              <a:ext uri="{FF2B5EF4-FFF2-40B4-BE49-F238E27FC236}">
                <a16:creationId xmlns:a16="http://schemas.microsoft.com/office/drawing/2014/main" id="{66447072-1658-4BDD-BE16-A76C7126B8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2700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DE8D7F04-2DFC-41DC-8975-8B8B2C1167A2}"/>
              </a:ext>
            </a:extLst>
          </p:cNvPr>
          <p:cNvSpPr/>
          <p:nvPr/>
        </p:nvSpPr>
        <p:spPr>
          <a:xfrm>
            <a:off x="352425" y="1557338"/>
            <a:ext cx="4148138" cy="1150937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Voorlichting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4">
            <a:extLst>
              <a:ext uri="{FF2B5EF4-FFF2-40B4-BE49-F238E27FC236}">
                <a16:creationId xmlns:a16="http://schemas.microsoft.com/office/drawing/2014/main" id="{1118BE60-10DF-4E43-A3C7-6919EB029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78038" y="411797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aktie</a:t>
            </a:r>
          </a:p>
        </p:txBody>
      </p:sp>
      <p:grpSp>
        <p:nvGrpSpPr>
          <p:cNvPr id="12307" name="Group 19">
            <a:extLst>
              <a:ext uri="{FF2B5EF4-FFF2-40B4-BE49-F238E27FC236}">
                <a16:creationId xmlns:a16="http://schemas.microsoft.com/office/drawing/2014/main" id="{E064E21D-B81D-418F-9780-184AD22AB557}"/>
              </a:ext>
            </a:extLst>
          </p:cNvPr>
          <p:cNvGrpSpPr>
            <a:grpSpLocks/>
          </p:cNvGrpSpPr>
          <p:nvPr/>
        </p:nvGrpSpPr>
        <p:grpSpPr bwMode="auto">
          <a:xfrm>
            <a:off x="312738" y="2384425"/>
            <a:ext cx="8280400" cy="3535363"/>
            <a:chOff x="1398" y="704"/>
            <a:chExt cx="4202" cy="2120"/>
          </a:xfrm>
        </p:grpSpPr>
        <p:sp>
          <p:nvSpPr>
            <p:cNvPr id="17412" name="Text Box 4">
              <a:extLst>
                <a:ext uri="{FF2B5EF4-FFF2-40B4-BE49-F238E27FC236}">
                  <a16:creationId xmlns:a16="http://schemas.microsoft.com/office/drawing/2014/main" id="{78DC6A22-001B-44C2-AF0B-F001D9913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" y="704"/>
              <a:ext cx="4202" cy="212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66"/>
                </a:buClr>
                <a:buFontTx/>
                <a:buChar char="•"/>
                <a:defRPr/>
              </a:pPr>
              <a:endParaRPr lang="nl-NL" altLang="nl-NL">
                <a:solidFill>
                  <a:srgbClr val="000066"/>
                </a:solidFill>
              </a:endParaRPr>
            </a:p>
          </p:txBody>
        </p:sp>
        <p:sp>
          <p:nvSpPr>
            <p:cNvPr id="24588" name="Text Box 12">
              <a:extLst>
                <a:ext uri="{FF2B5EF4-FFF2-40B4-BE49-F238E27FC236}">
                  <a16:creationId xmlns:a16="http://schemas.microsoft.com/office/drawing/2014/main" id="{50CAA8BF-12D4-490D-BAEC-D1FAEE94E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6" y="774"/>
              <a:ext cx="3906" cy="1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Begin vroeg zodat je tijd hebt erover na te denken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Bezoek open dagen en oriëntatiedagen, in ieder geval online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Let op: VEVA (ROC MONDRIAAN) is deelname aan informatie avond verplicht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6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Alle activiteiten noteer je in jouw LOB-dossier samen met je mentor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6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Inschrijven mbo opleiding moet de leerling zelf doen </a:t>
              </a:r>
              <a:r>
                <a:rPr lang="nl-NL" altLang="nl-NL" sz="1400">
                  <a:latin typeface="Verdana" panose="020B0604030504040204" pitchFamily="34" charset="0"/>
                </a:rPr>
                <a:t>(voor 1 april)</a:t>
              </a:r>
            </a:p>
          </p:txBody>
        </p:sp>
      </p:grp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E7DE18B4-0CF4-4825-B22B-C67B56DDD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82736"/>
            <a:ext cx="9036496" cy="51461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nl-NL" altLang="nl-NL" sz="2200" dirty="0">
                <a:latin typeface="Verdana" pitchFamily="34" charset="0"/>
              </a:rPr>
              <a:t>Informatie vervolgopleidingen bij W. Klinkenberg, decaan</a:t>
            </a:r>
          </a:p>
        </p:txBody>
      </p:sp>
      <p:pic>
        <p:nvPicPr>
          <p:cNvPr id="24583" name="Afbeelding 7">
            <a:extLst>
              <a:ext uri="{FF2B5EF4-FFF2-40B4-BE49-F238E27FC236}">
                <a16:creationId xmlns:a16="http://schemas.microsoft.com/office/drawing/2014/main" id="{D1F64D70-D44F-4124-802F-57B898053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BBD8F412-5B57-4FA2-A801-16C3046E7AA5}"/>
              </a:ext>
            </a:extLst>
          </p:cNvPr>
          <p:cNvSpPr/>
          <p:nvPr/>
        </p:nvSpPr>
        <p:spPr>
          <a:xfrm>
            <a:off x="323850" y="1119188"/>
            <a:ext cx="3067050" cy="1295400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Aktie</a:t>
            </a:r>
          </a:p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Wat moet je nu gaan doen!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Afbeelding 1">
            <a:extLst>
              <a:ext uri="{FF2B5EF4-FFF2-40B4-BE49-F238E27FC236}">
                <a16:creationId xmlns:a16="http://schemas.microsoft.com/office/drawing/2014/main" id="{74D811D8-41B6-4DF3-97A0-F9E1D8995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06363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>
            <a:extLst>
              <a:ext uri="{FF2B5EF4-FFF2-40B4-BE49-F238E27FC236}">
                <a16:creationId xmlns:a16="http://schemas.microsoft.com/office/drawing/2014/main" id="{6073C579-B626-4450-AA7C-7A17BCBB5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	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69FBBD7-C1A8-44A6-84FA-5EC56FE27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1300"/>
            <a:ext cx="8507413" cy="3455988"/>
          </a:xfrm>
        </p:spPr>
        <p:txBody>
          <a:bodyPr>
            <a:noAutofit/>
          </a:bodyPr>
          <a:lstStyle/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E-mail adres mentor: 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  <a:hlinkClick r:id="rId3"/>
              </a:rPr>
              <a:t>kbd@vakcollegerijnmond.nl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  </a:t>
            </a:r>
          </a:p>
          <a:p>
            <a:pPr>
              <a:defRPr/>
            </a:pP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Leerjaar coördinator: 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  <a:hlinkClick r:id="rId4"/>
              </a:rPr>
              <a:t>rmz@vakcollegerijnmond.nl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</a:p>
          <a:p>
            <a:pPr>
              <a:defRPr/>
            </a:pP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Vertrouwenspersoon: 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  <a:hlinkClick r:id="rId5"/>
              </a:rPr>
              <a:t>kt@vakcollegrijnmond.nl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</a:p>
          <a:p>
            <a:pPr>
              <a:defRPr/>
            </a:pP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Vragen over dyslexie: 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  <a:hlinkClick r:id="rId6"/>
              </a:rPr>
              <a:t>dyslexie@vakcollegerijnmond.nl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</a:p>
          <a:p>
            <a:pPr>
              <a:defRPr/>
            </a:pP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Decaan :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  <a:hlinkClick r:id="rId6"/>
              </a:rPr>
              <a:t> KBG@vakcollegerijnmond.nl</a:t>
            </a:r>
            <a:endParaRPr lang="nl-N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Afgeronde rechthoek 7">
            <a:extLst>
              <a:ext uri="{FF2B5EF4-FFF2-40B4-BE49-F238E27FC236}">
                <a16:creationId xmlns:a16="http://schemas.microsoft.com/office/drawing/2014/main" id="{702B089A-03D6-419A-8DD2-948F05CD1E5A}"/>
              </a:ext>
            </a:extLst>
          </p:cNvPr>
          <p:cNvSpPr/>
          <p:nvPr/>
        </p:nvSpPr>
        <p:spPr>
          <a:xfrm>
            <a:off x="1042988" y="841375"/>
            <a:ext cx="4148137" cy="1152525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Belangrijke contactgegevens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D4ADF060-81CE-4238-9816-DD2C7BBC0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819150"/>
          </a:xfrm>
        </p:spPr>
        <p:txBody>
          <a:bodyPr/>
          <a:lstStyle/>
          <a:p>
            <a:pPr algn="l"/>
            <a:r>
              <a:rPr lang="nl-NL" altLang="nl-NL" sz="3800">
                <a:latin typeface="Segoe UI" panose="020B0502040204020203" pitchFamily="34" charset="0"/>
                <a:cs typeface="Segoe UI" panose="020B0502040204020203" pitchFamily="34" charset="0"/>
              </a:rPr>
              <a:t>Voorstellen door de mentor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F404C6-63CE-45F7-8DFE-93AC77E48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3688"/>
            <a:ext cx="8507413" cy="52943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l-NL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Naam Hendrik Jaap Krabbendam</a:t>
            </a:r>
          </a:p>
          <a:p>
            <a:pPr>
              <a:defRPr/>
            </a:pPr>
            <a:r>
              <a:rPr lang="nl-NL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Vakken  Docent BWI (bouwen wonen interieur)</a:t>
            </a:r>
          </a:p>
          <a:p>
            <a:pPr>
              <a:defRPr/>
            </a:pPr>
            <a:r>
              <a:rPr lang="nl-NL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Mentor van klas 3B1  </a:t>
            </a:r>
          </a:p>
          <a:p>
            <a:pPr>
              <a:defRPr/>
            </a:pPr>
            <a:r>
              <a:rPr lang="nl-NL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Bereikbaar op werkdagen </a:t>
            </a:r>
            <a:r>
              <a:rPr lang="nl-NL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  <a:hlinkClick r:id="rId3"/>
              </a:rPr>
              <a:t>kbd@vakcollegerijnmond.nl</a:t>
            </a:r>
            <a:r>
              <a:rPr lang="nl-NL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124" name="Afbeelding 7">
            <a:extLst>
              <a:ext uri="{FF2B5EF4-FFF2-40B4-BE49-F238E27FC236}">
                <a16:creationId xmlns:a16="http://schemas.microsoft.com/office/drawing/2014/main" id="{B9EE892C-0A1B-44A0-BC6E-AC1223363E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6838"/>
            <a:ext cx="91440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 descr="\\andreas.local\andreas\medewerkerhomedirs$\RMD\moos\Communicatie 2015-2016\Huisstijl\Logo´s\RM\PNG\Logo Rijnmond definitief - Oranje RGB.png">
            <a:extLst>
              <a:ext uri="{FF2B5EF4-FFF2-40B4-BE49-F238E27FC236}">
                <a16:creationId xmlns:a16="http://schemas.microsoft.com/office/drawing/2014/main" id="{08CDA0D5-41BD-403D-9A32-892F467BF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1652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Afbeelding 3">
            <a:extLst>
              <a:ext uri="{FF2B5EF4-FFF2-40B4-BE49-F238E27FC236}">
                <a16:creationId xmlns:a16="http://schemas.microsoft.com/office/drawing/2014/main" id="{2B0B045A-2EF8-4D06-A6FD-9B88E1E018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62313"/>
            <a:ext cx="612298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44">
            <a:extLst>
              <a:ext uri="{FF2B5EF4-FFF2-40B4-BE49-F238E27FC236}">
                <a16:creationId xmlns:a16="http://schemas.microsoft.com/office/drawing/2014/main" id="{602C491F-41FC-42B9-8C16-CB2F185FC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555875"/>
            <a:ext cx="7488237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Segoe UI" panose="020B0502040204020203" pitchFamily="34" charset="0"/>
                <a:cs typeface="Segoe UI" panose="020B0502040204020203" pitchFamily="34" charset="0"/>
              </a:rPr>
              <a:t>Stage vindt plaats op de maandag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 b="1" u="sng">
                <a:latin typeface="Segoe UI" panose="020B0502040204020203" pitchFamily="34" charset="0"/>
                <a:cs typeface="Segoe UI" panose="020B0502040204020203" pitchFamily="34" charset="0"/>
              </a:rPr>
              <a:t>Zorg en Welzijn</a:t>
            </a: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kader en gemengde leerweg  21 sept t/m 14 dec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basis 11 jan t/m 19 april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 b="1" u="sng">
                <a:latin typeface="Segoe UI" panose="020B0502040204020203" pitchFamily="34" charset="0"/>
                <a:cs typeface="Segoe UI" panose="020B0502040204020203" pitchFamily="34" charset="0"/>
              </a:rPr>
              <a:t>Economie en Ondernemen</a:t>
            </a: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kader 21 sept t/m 14 dec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basis en gemengde leerweg: 11 jan  t/m 19 april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 b="1" u="sng">
                <a:latin typeface="Segoe UI" panose="020B0502040204020203" pitchFamily="34" charset="0"/>
                <a:cs typeface="Segoe UI" panose="020B0502040204020203" pitchFamily="34" charset="0"/>
              </a:rPr>
              <a:t>Techniek</a:t>
            </a: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kader  7 sept t/m 14 dec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basis en gemengde leerweg 11 jan t/m 19 april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26627" name="Afbeelding 3">
            <a:extLst>
              <a:ext uri="{FF2B5EF4-FFF2-40B4-BE49-F238E27FC236}">
                <a16:creationId xmlns:a16="http://schemas.microsoft.com/office/drawing/2014/main" id="{92391019-25BB-429E-BC6B-81DA4B098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73038"/>
            <a:ext cx="91582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hthoek 1">
            <a:extLst>
              <a:ext uri="{FF2B5EF4-FFF2-40B4-BE49-F238E27FC236}">
                <a16:creationId xmlns:a16="http://schemas.microsoft.com/office/drawing/2014/main" id="{2AA3A5AB-F73F-4D4D-9E58-B3EAB91C7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81075"/>
            <a:ext cx="4248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800" b="1">
                <a:latin typeface="Segoe UI" panose="020B0502040204020203" pitchFamily="34" charset="0"/>
                <a:cs typeface="Segoe UI" panose="020B0502040204020203" pitchFamily="34" charset="0"/>
              </a:rPr>
              <a:t>Stage klas 4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Afbeelding 3">
            <a:extLst>
              <a:ext uri="{FF2B5EF4-FFF2-40B4-BE49-F238E27FC236}">
                <a16:creationId xmlns:a16="http://schemas.microsoft.com/office/drawing/2014/main" id="{FE0EAD61-DFE7-42FE-B57B-38D27416A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73038"/>
            <a:ext cx="91582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hthoek 1">
            <a:extLst>
              <a:ext uri="{FF2B5EF4-FFF2-40B4-BE49-F238E27FC236}">
                <a16:creationId xmlns:a16="http://schemas.microsoft.com/office/drawing/2014/main" id="{18BFC416-EEDE-4E42-9CAD-533AB1A74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765175"/>
            <a:ext cx="42481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4800" b="1">
                <a:latin typeface="Segoe UI" panose="020B0502040204020203" pitchFamily="34" charset="0"/>
                <a:cs typeface="Segoe UI" panose="020B0502040204020203" pitchFamily="34" charset="0"/>
              </a:rPr>
              <a:t>Vakanties 2020-2021</a:t>
            </a:r>
          </a:p>
        </p:txBody>
      </p:sp>
      <p:pic>
        <p:nvPicPr>
          <p:cNvPr id="27652" name="Afbeelding 2">
            <a:extLst>
              <a:ext uri="{FF2B5EF4-FFF2-40B4-BE49-F238E27FC236}">
                <a16:creationId xmlns:a16="http://schemas.microsoft.com/office/drawing/2014/main" id="{B5CAE4AE-98EC-4662-87C4-4728F9790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781300"/>
            <a:ext cx="2952750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44">
            <a:extLst>
              <a:ext uri="{FF2B5EF4-FFF2-40B4-BE49-F238E27FC236}">
                <a16:creationId xmlns:a16="http://schemas.microsoft.com/office/drawing/2014/main" id="{974C7A6C-B6BA-423A-89E6-4E147EE09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2997200"/>
            <a:ext cx="64912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6600" b="1">
                <a:latin typeface="Segoe UI" panose="020B0502040204020203" pitchFamily="34" charset="0"/>
                <a:cs typeface="Segoe UI" panose="020B0502040204020203" pitchFamily="34" charset="0"/>
              </a:rPr>
              <a:t>Einde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66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2800" b="1">
                <a:latin typeface="Segoe UI" panose="020B0502040204020203" pitchFamily="34" charset="0"/>
                <a:cs typeface="Segoe UI" panose="020B0502040204020203" pitchFamily="34" charset="0"/>
              </a:rPr>
              <a:t>hartelijk dank voor uw belangstelling</a:t>
            </a:r>
          </a:p>
        </p:txBody>
      </p:sp>
      <p:pic>
        <p:nvPicPr>
          <p:cNvPr id="28675" name="Afbeelding 3">
            <a:extLst>
              <a:ext uri="{FF2B5EF4-FFF2-40B4-BE49-F238E27FC236}">
                <a16:creationId xmlns:a16="http://schemas.microsoft.com/office/drawing/2014/main" id="{5BC2B90E-2569-4F95-854C-5274580C1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73038"/>
            <a:ext cx="91582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309A5F5A-D59E-4CC2-A30D-F01EE196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844550"/>
          </a:xfrm>
        </p:spPr>
        <p:txBody>
          <a:bodyPr/>
          <a:lstStyle/>
          <a:p>
            <a:pPr algn="l"/>
            <a:r>
              <a:rPr lang="nl-NL" altLang="nl-NL" sz="3800">
                <a:latin typeface="Segoe UI" panose="020B0502040204020203" pitchFamily="34" charset="0"/>
                <a:cs typeface="Segoe UI" panose="020B0502040204020203" pitchFamily="34" charset="0"/>
              </a:rPr>
              <a:t>Belangrijke regels en afspraken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82E869-12A1-4F66-A894-CACE3A5E4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6700"/>
            <a:ext cx="8507413" cy="4772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Invulling mentoruur:  Aandacht voor loopbaanoriëntatie (lob)/gesprekken </a:t>
            </a:r>
          </a:p>
          <a:p>
            <a:pPr>
              <a:defRPr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Contact tussen thuis en school: telefonisch of Email contact;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Een wijziging graag zelf doorgeven via de </a:t>
            </a:r>
            <a:r>
              <a:rPr lang="nl-NL" sz="20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leerlingadministratie</a:t>
            </a: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>
              <a:defRPr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Informatie Vakcollege Rijnmond via de “Nieuwsbrief”; Onder kopjes “Menu” en “Downloads” van de website; </a:t>
            </a:r>
          </a:p>
          <a:p>
            <a:pPr>
              <a:defRPr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Absentie door ziekte: ziekmelden via ouderportaal/SOM (“mijn kind” </a:t>
            </a: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“ziekmelding”  “verzenden”) </a:t>
            </a: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telefonisch (telefoonnummer op de website). Ook graag beter melden!;</a:t>
            </a:r>
          </a:p>
          <a:p>
            <a:pPr>
              <a:defRPr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Lesuitval: inval uur / aula uur / uitval (communicatie lesuitval, Teams). Leerlingen blijven bij een aula uur op school;</a:t>
            </a:r>
          </a:p>
          <a:p>
            <a:pPr>
              <a:defRPr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Mobiele telefoons: alleen gebruiken tijdens de pauzes, anders in locker of telefoonzak!;</a:t>
            </a: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172" name="Afbeelding 7">
            <a:extLst>
              <a:ext uri="{FF2B5EF4-FFF2-40B4-BE49-F238E27FC236}">
                <a16:creationId xmlns:a16="http://schemas.microsoft.com/office/drawing/2014/main" id="{DA37CFAE-EB84-4509-8E0F-1B6660704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6838"/>
            <a:ext cx="91440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\\andreas.local\andreas\medewerkerhomedirs$\RMD\moos\Communicatie 2015-2016\Huisstijl\Logo´s\RM\PNG\Logo Rijnmond definitief - Oranje RGB.png">
            <a:extLst>
              <a:ext uri="{FF2B5EF4-FFF2-40B4-BE49-F238E27FC236}">
                <a16:creationId xmlns:a16="http://schemas.microsoft.com/office/drawing/2014/main" id="{EC18CABF-6E99-45C2-97A7-42CC7D28F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1652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Afbeelding 6">
            <a:extLst>
              <a:ext uri="{FF2B5EF4-FFF2-40B4-BE49-F238E27FC236}">
                <a16:creationId xmlns:a16="http://schemas.microsoft.com/office/drawing/2014/main" id="{073944B6-C08F-4CE0-B23A-126CFEEFC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56700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3">
            <a:extLst>
              <a:ext uri="{FF2B5EF4-FFF2-40B4-BE49-F238E27FC236}">
                <a16:creationId xmlns:a16="http://schemas.microsoft.com/office/drawing/2014/main" id="{C1B93E9C-7BD6-4692-BC4E-BD529498EC61}"/>
              </a:ext>
            </a:extLst>
          </p:cNvPr>
          <p:cNvGrpSpPr>
            <a:grpSpLocks/>
          </p:cNvGrpSpPr>
          <p:nvPr/>
        </p:nvGrpSpPr>
        <p:grpSpPr bwMode="auto">
          <a:xfrm>
            <a:off x="1912938" y="2520950"/>
            <a:ext cx="6762750" cy="4292600"/>
            <a:chOff x="1156" y="1207"/>
            <a:chExt cx="4351" cy="2363"/>
          </a:xfrm>
        </p:grpSpPr>
        <p:pic>
          <p:nvPicPr>
            <p:cNvPr id="9221" name="Text Box 4">
              <a:extLst>
                <a:ext uri="{FF2B5EF4-FFF2-40B4-BE49-F238E27FC236}">
                  <a16:creationId xmlns:a16="http://schemas.microsoft.com/office/drawing/2014/main" id="{04A3E6F0-1D3F-4814-BCF2-F24ACEC3879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" y="1207"/>
              <a:ext cx="4351" cy="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Text Box 4">
              <a:extLst>
                <a:ext uri="{FF2B5EF4-FFF2-40B4-BE49-F238E27FC236}">
                  <a16:creationId xmlns:a16="http://schemas.microsoft.com/office/drawing/2014/main" id="{C036B5B7-D09B-41AF-9B08-53BD055377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3" y="1417"/>
              <a:ext cx="4185" cy="1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66"/>
                </a:buClr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algemene informatie en examenregels</a:t>
              </a:r>
            </a:p>
            <a:p>
              <a:pPr eaLnBrk="1" hangingPunct="1">
                <a:spcBef>
                  <a:spcPct val="0"/>
                </a:spcBef>
                <a:buClr>
                  <a:srgbClr val="000066"/>
                </a:buClr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examendata</a:t>
              </a:r>
            </a:p>
            <a:p>
              <a:pPr eaLnBrk="1" hangingPunct="1">
                <a:spcBef>
                  <a:spcPct val="0"/>
                </a:spcBef>
                <a:buClr>
                  <a:srgbClr val="000066"/>
                </a:buClr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de leerstofomschrijving, welke onderdelen</a:t>
              </a:r>
              <a:b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</a:b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 van het examenprogramma in het   </a:t>
              </a:r>
              <a:b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</a:b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 schoolexamen worden getoetst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de onderdelen van het schoolexamen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de toetsvormen en het schoolexamen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de herkansingsregeling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de regels voor totstandkoming van het cijfer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en de weging</a:t>
              </a:r>
              <a:r>
                <a:rPr lang="en-US" altLang="nl-NL" sz="2400">
                  <a:solidFill>
                    <a:srgbClr val="000066"/>
                  </a:solidFill>
                  <a:latin typeface="Arial" panose="020B0604020202020204" pitchFamily="34" charset="0"/>
                </a:rPr>
                <a:t>	</a:t>
              </a:r>
              <a:endParaRPr lang="nl-NL" altLang="nl-NL" sz="240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" name="Afgeronde rechthoek 10">
            <a:extLst>
              <a:ext uri="{FF2B5EF4-FFF2-40B4-BE49-F238E27FC236}">
                <a16:creationId xmlns:a16="http://schemas.microsoft.com/office/drawing/2014/main" id="{25EB2979-B317-4343-AA0D-8D46EB890888}"/>
              </a:ext>
            </a:extLst>
          </p:cNvPr>
          <p:cNvSpPr/>
          <p:nvPr/>
        </p:nvSpPr>
        <p:spPr>
          <a:xfrm>
            <a:off x="323850" y="2200275"/>
            <a:ext cx="3201988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het PTA wordt vermeld: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>
            <a:extLst>
              <a:ext uri="{FF2B5EF4-FFF2-40B4-BE49-F238E27FC236}">
                <a16:creationId xmlns:a16="http://schemas.microsoft.com/office/drawing/2014/main" id="{039F7F7B-883D-421F-9D07-46253FFE0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5654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66"/>
              </a:buClr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	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>
            <a:extLst>
              <a:ext uri="{FF2B5EF4-FFF2-40B4-BE49-F238E27FC236}">
                <a16:creationId xmlns:a16="http://schemas.microsoft.com/office/drawing/2014/main" id="{24AAF756-3C23-4DA4-8D43-003AE3E68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75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7">
            <a:extLst>
              <a:ext uri="{FF2B5EF4-FFF2-40B4-BE49-F238E27FC236}">
                <a16:creationId xmlns:a16="http://schemas.microsoft.com/office/drawing/2014/main" id="{4923D97D-BA7E-4D17-83EC-FB790E1C6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5654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66"/>
              </a:buClr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	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2" name="Afgeronde rechthoek 11">
            <a:extLst>
              <a:ext uri="{FF2B5EF4-FFF2-40B4-BE49-F238E27FC236}">
                <a16:creationId xmlns:a16="http://schemas.microsoft.com/office/drawing/2014/main" id="{B60EA130-D750-41A6-83DF-E93BBAB31451}"/>
              </a:ext>
            </a:extLst>
          </p:cNvPr>
          <p:cNvSpPr/>
          <p:nvPr/>
        </p:nvSpPr>
        <p:spPr>
          <a:xfrm>
            <a:off x="323850" y="2200275"/>
            <a:ext cx="5903913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Bijvoorbeeld het PTA Engels</a:t>
            </a:r>
          </a:p>
        </p:txBody>
      </p:sp>
      <p:pic>
        <p:nvPicPr>
          <p:cNvPr id="10246" name="Afbeelding 1">
            <a:extLst>
              <a:ext uri="{FF2B5EF4-FFF2-40B4-BE49-F238E27FC236}">
                <a16:creationId xmlns:a16="http://schemas.microsoft.com/office/drawing/2014/main" id="{9BD6AA0A-C2BE-4330-A520-00D00A5D6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4005263"/>
            <a:ext cx="8701088" cy="276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jl-omlaag 2">
            <a:extLst>
              <a:ext uri="{FF2B5EF4-FFF2-40B4-BE49-F238E27FC236}">
                <a16:creationId xmlns:a16="http://schemas.microsoft.com/office/drawing/2014/main" id="{255A2197-17AE-4AFB-8443-0CDA32C71DA0}"/>
              </a:ext>
            </a:extLst>
          </p:cNvPr>
          <p:cNvSpPr/>
          <p:nvPr/>
        </p:nvSpPr>
        <p:spPr>
          <a:xfrm>
            <a:off x="77788" y="3048000"/>
            <a:ext cx="1368425" cy="1209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Welke periode en welk leerjaar?</a:t>
            </a:r>
          </a:p>
        </p:txBody>
      </p:sp>
      <p:sp>
        <p:nvSpPr>
          <p:cNvPr id="4" name="Pijl-omlaag 3">
            <a:extLst>
              <a:ext uri="{FF2B5EF4-FFF2-40B4-BE49-F238E27FC236}">
                <a16:creationId xmlns:a16="http://schemas.microsoft.com/office/drawing/2014/main" id="{5B91C827-7F91-4A5B-A77F-C36D0A6FDE69}"/>
              </a:ext>
            </a:extLst>
          </p:cNvPr>
          <p:cNvSpPr/>
          <p:nvPr/>
        </p:nvSpPr>
        <p:spPr>
          <a:xfrm>
            <a:off x="1446213" y="3265488"/>
            <a:ext cx="1584325" cy="1008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Wat moet de leerling kennen en kunnen?</a:t>
            </a:r>
          </a:p>
        </p:txBody>
      </p:sp>
      <p:sp>
        <p:nvSpPr>
          <p:cNvPr id="9" name="Pijl-omlaag 8">
            <a:extLst>
              <a:ext uri="{FF2B5EF4-FFF2-40B4-BE49-F238E27FC236}">
                <a16:creationId xmlns:a16="http://schemas.microsoft.com/office/drawing/2014/main" id="{1C46AF97-6B8D-4276-A6E2-D0FC4400DC31}"/>
              </a:ext>
            </a:extLst>
          </p:cNvPr>
          <p:cNvSpPr/>
          <p:nvPr/>
        </p:nvSpPr>
        <p:spPr>
          <a:xfrm>
            <a:off x="3581400" y="3048000"/>
            <a:ext cx="1584325" cy="1166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Wat moet de leerling doen, wat is de inhoud van de toets?</a:t>
            </a:r>
          </a:p>
        </p:txBody>
      </p:sp>
      <p:sp>
        <p:nvSpPr>
          <p:cNvPr id="10" name="Pijl-omlaag 9">
            <a:extLst>
              <a:ext uri="{FF2B5EF4-FFF2-40B4-BE49-F238E27FC236}">
                <a16:creationId xmlns:a16="http://schemas.microsoft.com/office/drawing/2014/main" id="{3A55E62B-E8B1-46AB-882B-6F3A776828B3}"/>
              </a:ext>
            </a:extLst>
          </p:cNvPr>
          <p:cNvSpPr/>
          <p:nvPr/>
        </p:nvSpPr>
        <p:spPr>
          <a:xfrm>
            <a:off x="5607050" y="2646363"/>
            <a:ext cx="1584325" cy="1647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Wat voor soort toets is het, hoe lang duurt de toets, hoe staat de toets in </a:t>
            </a:r>
            <a:r>
              <a:rPr lang="nl-NL" sz="1000" dirty="0" err="1"/>
              <a:t>SomToday</a:t>
            </a:r>
            <a:r>
              <a:rPr lang="nl-NL" sz="1000" dirty="0"/>
              <a:t>?</a:t>
            </a:r>
          </a:p>
        </p:txBody>
      </p:sp>
      <p:sp>
        <p:nvSpPr>
          <p:cNvPr id="11" name="Pijl-omlaag 10">
            <a:extLst>
              <a:ext uri="{FF2B5EF4-FFF2-40B4-BE49-F238E27FC236}">
                <a16:creationId xmlns:a16="http://schemas.microsoft.com/office/drawing/2014/main" id="{415ECDDD-06DA-41EE-8906-849A4E2C8FD4}"/>
              </a:ext>
            </a:extLst>
          </p:cNvPr>
          <p:cNvSpPr/>
          <p:nvPr/>
        </p:nvSpPr>
        <p:spPr>
          <a:xfrm>
            <a:off x="6724650" y="3305175"/>
            <a:ext cx="1616075" cy="1008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Mag de leerling het herkansen?</a:t>
            </a:r>
          </a:p>
        </p:txBody>
      </p:sp>
      <p:sp>
        <p:nvSpPr>
          <p:cNvPr id="13" name="Pijl-omlaag 12">
            <a:extLst>
              <a:ext uri="{FF2B5EF4-FFF2-40B4-BE49-F238E27FC236}">
                <a16:creationId xmlns:a16="http://schemas.microsoft.com/office/drawing/2014/main" id="{54D449FE-A5C4-4E2A-8D96-6834B6B4C924}"/>
              </a:ext>
            </a:extLst>
          </p:cNvPr>
          <p:cNvSpPr/>
          <p:nvPr/>
        </p:nvSpPr>
        <p:spPr>
          <a:xfrm>
            <a:off x="7880350" y="3327400"/>
            <a:ext cx="1333500" cy="1008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Hoe vaak telt het cijfer mee?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Afbeelding 10">
            <a:extLst>
              <a:ext uri="{FF2B5EF4-FFF2-40B4-BE49-F238E27FC236}">
                <a16:creationId xmlns:a16="http://schemas.microsoft.com/office/drawing/2014/main" id="{05CF964F-C443-4A85-8CBA-233252C4F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80975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Groep 38">
            <a:extLst>
              <a:ext uri="{FF2B5EF4-FFF2-40B4-BE49-F238E27FC236}">
                <a16:creationId xmlns:a16="http://schemas.microsoft.com/office/drawing/2014/main" id="{BF7649A3-54F2-49B5-9549-099561B24B3E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2276475"/>
            <a:ext cx="1296987" cy="2089150"/>
            <a:chOff x="2843213" y="1911354"/>
            <a:chExt cx="1296987" cy="2089150"/>
          </a:xfrm>
        </p:grpSpPr>
        <p:sp>
          <p:nvSpPr>
            <p:cNvPr id="11325" name="Rectangle 25">
              <a:extLst>
                <a:ext uri="{FF2B5EF4-FFF2-40B4-BE49-F238E27FC236}">
                  <a16:creationId xmlns:a16="http://schemas.microsoft.com/office/drawing/2014/main" id="{B93142CD-3ACE-41B9-9450-A5889B0B8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13" y="1911354"/>
              <a:ext cx="1296987" cy="2089150"/>
            </a:xfrm>
            <a:prstGeom prst="rect">
              <a:avLst/>
            </a:prstGeom>
            <a:noFill/>
            <a:ln w="1905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43" name="Rectangle 31">
              <a:extLst>
                <a:ext uri="{FF2B5EF4-FFF2-40B4-BE49-F238E27FC236}">
                  <a16:creationId xmlns:a16="http://schemas.microsoft.com/office/drawing/2014/main" id="{CD05E863-C3CF-4524-B062-474F87C61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13" y="1911354"/>
              <a:ext cx="1296987" cy="4333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1329" name="Text Box 28">
              <a:extLst>
                <a:ext uri="{FF2B5EF4-FFF2-40B4-BE49-F238E27FC236}">
                  <a16:creationId xmlns:a16="http://schemas.microsoft.com/office/drawing/2014/main" id="{835E1B9C-B1C2-4D93-99FF-178BEE9022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1114" y="1928802"/>
              <a:ext cx="12588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600">
                  <a:solidFill>
                    <a:schemeClr val="bg1"/>
                  </a:solidFill>
                  <a:latin typeface="Verdana" panose="020B0604030504040204" pitchFamily="34" charset="0"/>
                </a:rPr>
                <a:t>TECHNIEK</a:t>
              </a:r>
            </a:p>
          </p:txBody>
        </p:sp>
        <p:sp>
          <p:nvSpPr>
            <p:cNvPr id="45" name="Rectangle 47">
              <a:extLst>
                <a:ext uri="{FF2B5EF4-FFF2-40B4-BE49-F238E27FC236}">
                  <a16:creationId xmlns:a16="http://schemas.microsoft.com/office/drawing/2014/main" id="{D43264DE-A4E6-43D4-A656-716AF2158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138" y="2743204"/>
              <a:ext cx="720725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ns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46" name="Rectangle 48">
              <a:extLst>
                <a:ext uri="{FF2B5EF4-FFF2-40B4-BE49-F238E27FC236}">
                  <a16:creationId xmlns:a16="http://schemas.microsoft.com/office/drawing/2014/main" id="{214F5ADE-2A54-40CF-82C2-5C2131EAA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138" y="3352804"/>
              <a:ext cx="720725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 err="1">
                  <a:solidFill>
                    <a:schemeClr val="tx1"/>
                  </a:solidFill>
                  <a:latin typeface="Verdana" pitchFamily="34" charset="0"/>
                </a:rPr>
                <a:t>wi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sp>
        <p:nvSpPr>
          <p:cNvPr id="11268" name="Text Box 13">
            <a:extLst>
              <a:ext uri="{FF2B5EF4-FFF2-40B4-BE49-F238E27FC236}">
                <a16:creationId xmlns:a16="http://schemas.microsoft.com/office/drawing/2014/main" id="{6209A389-4BF1-44D6-A434-28D2FCED8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836613"/>
            <a:ext cx="42148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Elke leerling heeft deze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“verplichte” vakken</a:t>
            </a:r>
            <a:endParaRPr lang="nl-NL" altLang="nl-NL" sz="2800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8" name="Groep 44">
            <a:extLst>
              <a:ext uri="{FF2B5EF4-FFF2-40B4-BE49-F238E27FC236}">
                <a16:creationId xmlns:a16="http://schemas.microsoft.com/office/drawing/2014/main" id="{6B018A29-C7A8-41D2-ADDF-D531943AE67B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3082925"/>
            <a:ext cx="792163" cy="1066800"/>
            <a:chOff x="1403350" y="2781300"/>
            <a:chExt cx="792163" cy="1066800"/>
          </a:xfrm>
        </p:grpSpPr>
        <p:sp>
          <p:nvSpPr>
            <p:cNvPr id="49" name="Rectangle 14">
              <a:extLst>
                <a:ext uri="{FF2B5EF4-FFF2-40B4-BE49-F238E27FC236}">
                  <a16:creationId xmlns:a16="http://schemas.microsoft.com/office/drawing/2014/main" id="{61DD2280-46D3-4AC7-907E-2058F5F88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350" y="2781300"/>
              <a:ext cx="792163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ne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D854D19F-9A1F-4E03-AC7D-630FACC01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350" y="3390900"/>
              <a:ext cx="792163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en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grpSp>
        <p:nvGrpSpPr>
          <p:cNvPr id="51" name="Groep 43">
            <a:extLst>
              <a:ext uri="{FF2B5EF4-FFF2-40B4-BE49-F238E27FC236}">
                <a16:creationId xmlns:a16="http://schemas.microsoft.com/office/drawing/2014/main" id="{009C26F7-E56B-4B42-A683-F8BF37B80416}"/>
              </a:ext>
            </a:extLst>
          </p:cNvPr>
          <p:cNvGrpSpPr>
            <a:grpSpLocks/>
          </p:cNvGrpSpPr>
          <p:nvPr/>
        </p:nvGrpSpPr>
        <p:grpSpPr bwMode="auto">
          <a:xfrm>
            <a:off x="1362075" y="4297363"/>
            <a:ext cx="990600" cy="1868487"/>
            <a:chOff x="1362075" y="4297363"/>
            <a:chExt cx="990600" cy="1676400"/>
          </a:xfrm>
        </p:grpSpPr>
        <p:sp>
          <p:nvSpPr>
            <p:cNvPr id="52" name="Rectangle 17">
              <a:extLst>
                <a:ext uri="{FF2B5EF4-FFF2-40B4-BE49-F238E27FC236}">
                  <a16:creationId xmlns:a16="http://schemas.microsoft.com/office/drawing/2014/main" id="{E400A2A8-2AEC-4953-B26D-73F4768F9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075" y="4297363"/>
              <a:ext cx="990600" cy="457200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ma-1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53" name="Rectangle 18">
              <a:extLst>
                <a:ext uri="{FF2B5EF4-FFF2-40B4-BE49-F238E27FC236}">
                  <a16:creationId xmlns:a16="http://schemas.microsoft.com/office/drawing/2014/main" id="{46392BC2-8E41-4842-B388-99EE6AC41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075" y="4906963"/>
              <a:ext cx="990600" cy="457200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lo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54" name="Rectangle 19">
              <a:extLst>
                <a:ext uri="{FF2B5EF4-FFF2-40B4-BE49-F238E27FC236}">
                  <a16:creationId xmlns:a16="http://schemas.microsoft.com/office/drawing/2014/main" id="{B15CD996-F4B4-4AE6-8C67-99E4AEC53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075" y="5516563"/>
              <a:ext cx="990600" cy="457200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kv-1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sp>
        <p:nvSpPr>
          <p:cNvPr id="55" name="AutoShape 20">
            <a:extLst>
              <a:ext uri="{FF2B5EF4-FFF2-40B4-BE49-F238E27FC236}">
                <a16:creationId xmlns:a16="http://schemas.microsoft.com/office/drawing/2014/main" id="{F0C96EB0-A44D-4385-9A45-CAB52AD8D498}"/>
              </a:ext>
            </a:extLst>
          </p:cNvPr>
          <p:cNvSpPr>
            <a:spLocks/>
          </p:cNvSpPr>
          <p:nvPr/>
        </p:nvSpPr>
        <p:spPr bwMode="auto">
          <a:xfrm>
            <a:off x="2411413" y="5022850"/>
            <a:ext cx="533400" cy="1143000"/>
          </a:xfrm>
          <a:prstGeom prst="rightBrace">
            <a:avLst>
              <a:gd name="adj1" fmla="val 1785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>
              <a:latin typeface="Times New Roman" panose="02020603050405020304" pitchFamily="18" charset="0"/>
            </a:endParaRPr>
          </a:p>
        </p:txBody>
      </p:sp>
      <p:sp>
        <p:nvSpPr>
          <p:cNvPr id="56" name="Text Box 22">
            <a:extLst>
              <a:ext uri="{FF2B5EF4-FFF2-40B4-BE49-F238E27FC236}">
                <a16:creationId xmlns:a16="http://schemas.microsoft.com/office/drawing/2014/main" id="{C8DB04A8-9593-4BA7-941D-1AC1417AA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0" y="5091113"/>
            <a:ext cx="5707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Segoe UI" panose="020B0502040204020203" pitchFamily="34" charset="0"/>
                <a:cs typeface="Segoe UI" panose="020B0502040204020203" pitchFamily="34" charset="0"/>
              </a:rPr>
              <a:t>Moeten voldoende worden afgesloten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Segoe UI" panose="020B0502040204020203" pitchFamily="34" charset="0"/>
                <a:cs typeface="Segoe UI" panose="020B0502040204020203" pitchFamily="34" charset="0"/>
              </a:rPr>
              <a:t>aan het eind van klas 3, anders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Segoe UI" panose="020B0502040204020203" pitchFamily="34" charset="0"/>
                <a:cs typeface="Segoe UI" panose="020B0502040204020203" pitchFamily="34" charset="0"/>
              </a:rPr>
              <a:t>geen diploma</a:t>
            </a:r>
            <a:endParaRPr lang="nl-NL" altLang="nl-NL" sz="24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Text Box 23">
            <a:extLst>
              <a:ext uri="{FF2B5EF4-FFF2-40B4-BE49-F238E27FC236}">
                <a16:creationId xmlns:a16="http://schemas.microsoft.com/office/drawing/2014/main" id="{428EB209-616D-4560-94F1-5AE7EE9D9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4406900"/>
            <a:ext cx="481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Segoe UI" panose="020B0502040204020203" pitchFamily="34" charset="0"/>
                <a:cs typeface="Segoe UI" panose="020B0502040204020203" pitchFamily="34" charset="0"/>
              </a:rPr>
              <a:t>Telt mee in de slaag-zakregeling</a:t>
            </a:r>
            <a:endParaRPr lang="nl-NL" altLang="nl-NL" sz="24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Line 24">
            <a:extLst>
              <a:ext uri="{FF2B5EF4-FFF2-40B4-BE49-F238E27FC236}">
                <a16:creationId xmlns:a16="http://schemas.microsoft.com/office/drawing/2014/main" id="{50977E35-EABE-441E-B98F-464197B56E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458152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59" name="Groep 39">
            <a:extLst>
              <a:ext uri="{FF2B5EF4-FFF2-40B4-BE49-F238E27FC236}">
                <a16:creationId xmlns:a16="http://schemas.microsoft.com/office/drawing/2014/main" id="{0BE0C15D-3201-4A6D-A714-ADABD5787DC9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276475"/>
            <a:ext cx="1331913" cy="2089150"/>
            <a:chOff x="4500563" y="1916113"/>
            <a:chExt cx="1331912" cy="2089150"/>
          </a:xfrm>
        </p:grpSpPr>
        <p:sp>
          <p:nvSpPr>
            <p:cNvPr id="60" name="Rectangle 38">
              <a:extLst>
                <a:ext uri="{FF2B5EF4-FFF2-40B4-BE49-F238E27FC236}">
                  <a16:creationId xmlns:a16="http://schemas.microsoft.com/office/drawing/2014/main" id="{8309ACDD-F301-4832-97AF-31AA0BEBA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563" y="1916113"/>
              <a:ext cx="1296987" cy="433388"/>
            </a:xfrm>
            <a:prstGeom prst="rect">
              <a:avLst/>
            </a:prstGeom>
            <a:solidFill>
              <a:srgbClr val="7030A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1302" name="Rectangle 40">
              <a:extLst>
                <a:ext uri="{FF2B5EF4-FFF2-40B4-BE49-F238E27FC236}">
                  <a16:creationId xmlns:a16="http://schemas.microsoft.com/office/drawing/2014/main" id="{2F805789-DF52-470A-9896-9541E2A1B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563" y="1916113"/>
              <a:ext cx="1296987" cy="2089150"/>
            </a:xfrm>
            <a:prstGeom prst="rect">
              <a:avLst/>
            </a:prstGeom>
            <a:noFill/>
            <a:ln w="1905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1303" name="Text Box 41">
              <a:extLst>
                <a:ext uri="{FF2B5EF4-FFF2-40B4-BE49-F238E27FC236}">
                  <a16:creationId xmlns:a16="http://schemas.microsoft.com/office/drawing/2014/main" id="{F33536D8-2CCC-44FC-85A4-41261200F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0563" y="1989138"/>
              <a:ext cx="1331912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600">
                  <a:solidFill>
                    <a:schemeClr val="bg1"/>
                  </a:solidFill>
                  <a:latin typeface="Verdana" panose="020B0604030504040204" pitchFamily="34" charset="0"/>
                </a:rPr>
                <a:t>ECONOMIE</a:t>
              </a:r>
            </a:p>
          </p:txBody>
        </p:sp>
        <p:sp>
          <p:nvSpPr>
            <p:cNvPr id="63" name="Rectangle 51">
              <a:extLst>
                <a:ext uri="{FF2B5EF4-FFF2-40B4-BE49-F238E27FC236}">
                  <a16:creationId xmlns:a16="http://schemas.microsoft.com/office/drawing/2014/main" id="{543C1DB2-725D-4311-9158-CB60B141B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900" y="2747963"/>
              <a:ext cx="720725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 err="1">
                  <a:solidFill>
                    <a:schemeClr val="tx1"/>
                  </a:solidFill>
                  <a:latin typeface="Verdana" pitchFamily="34" charset="0"/>
                </a:rPr>
                <a:t>ec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4" name="Rectangle 52">
              <a:extLst>
                <a:ext uri="{FF2B5EF4-FFF2-40B4-BE49-F238E27FC236}">
                  <a16:creationId xmlns:a16="http://schemas.microsoft.com/office/drawing/2014/main" id="{E35293A5-A4BD-4692-BF20-33E66445F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900" y="3357563"/>
              <a:ext cx="720725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>
                  <a:solidFill>
                    <a:schemeClr val="tx1"/>
                  </a:solidFill>
                  <a:latin typeface="Verdana" pitchFamily="34" charset="0"/>
                </a:rPr>
                <a:t>wi</a:t>
              </a:r>
              <a:endParaRPr lang="nl-NL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grpSp>
        <p:nvGrpSpPr>
          <p:cNvPr id="65" name="Groep 42">
            <a:extLst>
              <a:ext uri="{FF2B5EF4-FFF2-40B4-BE49-F238E27FC236}">
                <a16:creationId xmlns:a16="http://schemas.microsoft.com/office/drawing/2014/main" id="{E97C3240-0ED6-4EBA-9404-F9E2B0021BC2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2276475"/>
            <a:ext cx="2836862" cy="2051050"/>
            <a:chOff x="6143636" y="1916101"/>
            <a:chExt cx="2544948" cy="2051584"/>
          </a:xfrm>
        </p:grpSpPr>
        <p:sp>
          <p:nvSpPr>
            <p:cNvPr id="11284" name="Rectangle 45">
              <a:extLst>
                <a:ext uri="{FF2B5EF4-FFF2-40B4-BE49-F238E27FC236}">
                  <a16:creationId xmlns:a16="http://schemas.microsoft.com/office/drawing/2014/main" id="{2BFD0E75-1DA8-40A7-99B5-271519033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740" y="1916101"/>
              <a:ext cx="2533844" cy="2051584"/>
            </a:xfrm>
            <a:prstGeom prst="rect">
              <a:avLst/>
            </a:prstGeom>
            <a:noFill/>
            <a:ln w="1905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1285" name="Groep 41">
              <a:extLst>
                <a:ext uri="{FF2B5EF4-FFF2-40B4-BE49-F238E27FC236}">
                  <a16:creationId xmlns:a16="http://schemas.microsoft.com/office/drawing/2014/main" id="{1DA564B7-E87C-454F-81CE-251954BF39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43636" y="1928802"/>
              <a:ext cx="2544948" cy="1908877"/>
              <a:chOff x="6143636" y="1928802"/>
              <a:chExt cx="2544948" cy="1908877"/>
            </a:xfrm>
          </p:grpSpPr>
          <p:sp>
            <p:nvSpPr>
              <p:cNvPr id="68" name="Rectangle 49">
                <a:extLst>
                  <a:ext uri="{FF2B5EF4-FFF2-40B4-BE49-F238E27FC236}">
                    <a16:creationId xmlns:a16="http://schemas.microsoft.com/office/drawing/2014/main" id="{62D3E9B4-18D8-456A-B881-9151B32B7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08241" y="2708276"/>
                <a:ext cx="649288" cy="457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Verdana" pitchFamily="34" charset="0"/>
                  </a:rPr>
                  <a:t>bi</a:t>
                </a:r>
                <a:endParaRPr lang="nl-NL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69" name="Rectangle 50">
                <a:extLst>
                  <a:ext uri="{FF2B5EF4-FFF2-40B4-BE49-F238E27FC236}">
                    <a16:creationId xmlns:a16="http://schemas.microsoft.com/office/drawing/2014/main" id="{7DD60A3C-C402-45BE-91B4-178AA911F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08241" y="3357563"/>
                <a:ext cx="649288" cy="457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dirty="0" err="1">
                    <a:solidFill>
                      <a:schemeClr val="tx1"/>
                    </a:solidFill>
                    <a:latin typeface="Verdana" pitchFamily="34" charset="0"/>
                  </a:rPr>
                  <a:t>wi</a:t>
                </a:r>
                <a:endParaRPr lang="nl-NL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70" name="Rectangle 53">
                <a:extLst>
                  <a:ext uri="{FF2B5EF4-FFF2-40B4-BE49-F238E27FC236}">
                    <a16:creationId xmlns:a16="http://schemas.microsoft.com/office/drawing/2014/main" id="{FC0514A9-50E5-4256-A4F1-053A7F0BE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9190" y="3366191"/>
                <a:ext cx="720725" cy="457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dirty="0" err="1">
                    <a:solidFill>
                      <a:schemeClr val="tx1"/>
                    </a:solidFill>
                    <a:latin typeface="Verdana" pitchFamily="34" charset="0"/>
                  </a:rPr>
                  <a:t>gs</a:t>
                </a:r>
                <a:endParaRPr lang="nl-NL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1295" name="Text Box 54">
                <a:extLst>
                  <a:ext uri="{FF2B5EF4-FFF2-40B4-BE49-F238E27FC236}">
                    <a16:creationId xmlns:a16="http://schemas.microsoft.com/office/drawing/2014/main" id="{25C05408-B843-443C-B82C-0EB79AEB67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94158" y="3501129"/>
                <a:ext cx="379413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l-NL" altLang="nl-NL" sz="1600">
                    <a:latin typeface="Verdana" panose="020B0604030504040204" pitchFamily="34" charset="0"/>
                  </a:rPr>
                  <a:t>of</a:t>
                </a:r>
              </a:p>
            </p:txBody>
          </p:sp>
          <p:sp>
            <p:nvSpPr>
              <p:cNvPr id="72" name="Text Box 41">
                <a:extLst>
                  <a:ext uri="{FF2B5EF4-FFF2-40B4-BE49-F238E27FC236}">
                    <a16:creationId xmlns:a16="http://schemas.microsoft.com/office/drawing/2014/main" id="{7ECC9E73-8B57-4E14-B4CC-70FFA2D5B9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3636" y="1928802"/>
                <a:ext cx="2544948" cy="338556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nl-NL" sz="1600" dirty="0">
                    <a:solidFill>
                      <a:schemeClr val="bg1"/>
                    </a:solidFill>
                    <a:latin typeface="Verdana" pitchFamily="34" charset="0"/>
                  </a:rPr>
                  <a:t>ZORG &amp; WELZIJN</a:t>
                </a:r>
              </a:p>
            </p:txBody>
          </p:sp>
        </p:grpSp>
      </p:grpSp>
      <p:cxnSp>
        <p:nvCxnSpPr>
          <p:cNvPr id="75" name="Rechte verbindingslijn met pijl 74">
            <a:extLst>
              <a:ext uri="{FF2B5EF4-FFF2-40B4-BE49-F238E27FC236}">
                <a16:creationId xmlns:a16="http://schemas.microsoft.com/office/drawing/2014/main" id="{D2E97541-837A-47D7-83E4-AF780E9778DC}"/>
              </a:ext>
            </a:extLst>
          </p:cNvPr>
          <p:cNvCxnSpPr/>
          <p:nvPr/>
        </p:nvCxnSpPr>
        <p:spPr>
          <a:xfrm>
            <a:off x="2317750" y="65405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fgeronde rechthoek 76">
            <a:extLst>
              <a:ext uri="{FF2B5EF4-FFF2-40B4-BE49-F238E27FC236}">
                <a16:creationId xmlns:a16="http://schemas.microsoft.com/office/drawing/2014/main" id="{4521F8F6-4FD3-40C0-AD73-1A9DA94C11E8}"/>
              </a:ext>
            </a:extLst>
          </p:cNvPr>
          <p:cNvSpPr/>
          <p:nvPr/>
        </p:nvSpPr>
        <p:spPr>
          <a:xfrm>
            <a:off x="309563" y="2200275"/>
            <a:ext cx="2105025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Verplichte vakken</a:t>
            </a:r>
          </a:p>
        </p:txBody>
      </p:sp>
      <p:sp>
        <p:nvSpPr>
          <p:cNvPr id="40" name="Rectangle 50">
            <a:extLst>
              <a:ext uri="{FF2B5EF4-FFF2-40B4-BE49-F238E27FC236}">
                <a16:creationId xmlns:a16="http://schemas.microsoft.com/office/drawing/2014/main" id="{9909E2AF-53E2-4E44-9576-89D26A1C1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0392" y="3763891"/>
            <a:ext cx="649490" cy="4571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chemeClr val="tx1"/>
                </a:solidFill>
                <a:latin typeface="Verdana" pitchFamily="34" charset="0"/>
              </a:rPr>
              <a:t>wi</a:t>
            </a:r>
            <a:endParaRPr lang="nl-NL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1282" name="Afbeelding 1">
            <a:extLst>
              <a:ext uri="{FF2B5EF4-FFF2-40B4-BE49-F238E27FC236}">
                <a16:creationId xmlns:a16="http://schemas.microsoft.com/office/drawing/2014/main" id="{EC41BEBE-C6D0-43AB-8020-DAD2AA528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3038475"/>
            <a:ext cx="8286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Tekstvak 2">
            <a:extLst>
              <a:ext uri="{FF2B5EF4-FFF2-40B4-BE49-F238E27FC236}">
                <a16:creationId xmlns:a16="http://schemas.microsoft.com/office/drawing/2014/main" id="{895A1494-0B01-4769-8DAF-E3EB697BD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613" y="2722563"/>
            <a:ext cx="1982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400">
                <a:latin typeface="Segoe UI" panose="020B0502040204020203" pitchFamily="34" charset="0"/>
                <a:cs typeface="Segoe UI" panose="020B0502040204020203" pitchFamily="34" charset="0"/>
              </a:rPr>
              <a:t>BASIS                KADER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Afbeelding 1">
            <a:extLst>
              <a:ext uri="{FF2B5EF4-FFF2-40B4-BE49-F238E27FC236}">
                <a16:creationId xmlns:a16="http://schemas.microsoft.com/office/drawing/2014/main" id="{A6213B9A-E36D-4771-897B-F886B2B95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75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7">
            <a:extLst>
              <a:ext uri="{FF2B5EF4-FFF2-40B4-BE49-F238E27FC236}">
                <a16:creationId xmlns:a16="http://schemas.microsoft.com/office/drawing/2014/main" id="{B894CEC1-EDC3-423C-849F-1CF4F353F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3" y="2755900"/>
            <a:ext cx="5864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rogramma van </a:t>
            </a: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oetsing en </a:t>
            </a: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fsluiting</a:t>
            </a:r>
            <a:endParaRPr lang="nl-NL" altLang="nl-NL" sz="2400" b="1">
              <a:solidFill>
                <a:srgbClr val="0000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6FB46358-F1C5-4430-AEFA-A728EA09E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388" y="4818063"/>
            <a:ext cx="10668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centraal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examen</a:t>
            </a:r>
            <a:endParaRPr lang="nl-NL" altLang="nl-NL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430EAC23-069C-48FC-8474-4D95474D0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25" y="3544888"/>
            <a:ext cx="40528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3e leerjaar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heeft 3 schoolexamens (SE)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5142" name="Rectangle 22">
            <a:extLst>
              <a:ext uri="{FF2B5EF4-FFF2-40B4-BE49-F238E27FC236}">
                <a16:creationId xmlns:a16="http://schemas.microsoft.com/office/drawing/2014/main" id="{03D518AE-73BC-4A06-B1BD-9EBD06C37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4818063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5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50" name="Rectangle 30">
            <a:extLst>
              <a:ext uri="{FF2B5EF4-FFF2-40B4-BE49-F238E27FC236}">
                <a16:creationId xmlns:a16="http://schemas.microsoft.com/office/drawing/2014/main" id="{0C24528C-9683-41A1-BEAF-9E2F80AF1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4818063"/>
            <a:ext cx="13716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4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51" name="Rectangle 31">
            <a:extLst>
              <a:ext uri="{FF2B5EF4-FFF2-40B4-BE49-F238E27FC236}">
                <a16:creationId xmlns:a16="http://schemas.microsoft.com/office/drawing/2014/main" id="{4223CB1B-1DDF-4E63-9EA0-BBFCEEA74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988" y="4818063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3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52" name="Rectangle 32">
            <a:extLst>
              <a:ext uri="{FF2B5EF4-FFF2-40B4-BE49-F238E27FC236}">
                <a16:creationId xmlns:a16="http://schemas.microsoft.com/office/drawing/2014/main" id="{F89248F9-A052-4559-B229-1FD1E7FE5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88" y="4818063"/>
            <a:ext cx="13716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2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53" name="Rectangle 33">
            <a:extLst>
              <a:ext uri="{FF2B5EF4-FFF2-40B4-BE49-F238E27FC236}">
                <a16:creationId xmlns:a16="http://schemas.microsoft.com/office/drawing/2014/main" id="{0481039E-5313-45DA-AEF8-47591EC6F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818063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1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20" name="Freeform 16">
            <a:extLst>
              <a:ext uri="{FF2B5EF4-FFF2-40B4-BE49-F238E27FC236}">
                <a16:creationId xmlns:a16="http://schemas.microsoft.com/office/drawing/2014/main" id="{D851D472-7647-49CC-9CB0-87079421A23A}"/>
              </a:ext>
            </a:extLst>
          </p:cNvPr>
          <p:cNvSpPr>
            <a:spLocks/>
          </p:cNvSpPr>
          <p:nvPr/>
        </p:nvSpPr>
        <p:spPr bwMode="auto">
          <a:xfrm>
            <a:off x="4943475" y="4211638"/>
            <a:ext cx="87313" cy="581025"/>
          </a:xfrm>
          <a:custGeom>
            <a:avLst/>
            <a:gdLst>
              <a:gd name="T0" fmla="*/ 2147483646 w 55"/>
              <a:gd name="T1" fmla="*/ 0 h 366"/>
              <a:gd name="T2" fmla="*/ 2147483646 w 55"/>
              <a:gd name="T3" fmla="*/ 2147483646 h 366"/>
              <a:gd name="T4" fmla="*/ 2147483646 w 55"/>
              <a:gd name="T5" fmla="*/ 2147483646 h 366"/>
              <a:gd name="T6" fmla="*/ 0 w 55"/>
              <a:gd name="T7" fmla="*/ 2147483646 h 366"/>
              <a:gd name="T8" fmla="*/ 2147483646 w 55"/>
              <a:gd name="T9" fmla="*/ 2147483646 h 366"/>
              <a:gd name="T10" fmla="*/ 2147483646 w 55"/>
              <a:gd name="T11" fmla="*/ 2147483646 h 366"/>
              <a:gd name="T12" fmla="*/ 2147483646 w 55"/>
              <a:gd name="T13" fmla="*/ 2147483646 h 366"/>
              <a:gd name="T14" fmla="*/ 2147483646 w 55"/>
              <a:gd name="T15" fmla="*/ 2147483646 h 3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" h="366">
                <a:moveTo>
                  <a:pt x="7" y="0"/>
                </a:moveTo>
                <a:cubicBezTo>
                  <a:pt x="9" y="9"/>
                  <a:pt x="7" y="21"/>
                  <a:pt x="14" y="27"/>
                </a:cubicBezTo>
                <a:cubicBezTo>
                  <a:pt x="25" y="36"/>
                  <a:pt x="54" y="41"/>
                  <a:pt x="54" y="41"/>
                </a:cubicBezTo>
                <a:cubicBezTo>
                  <a:pt x="47" y="105"/>
                  <a:pt x="55" y="108"/>
                  <a:pt x="0" y="122"/>
                </a:cubicBezTo>
                <a:cubicBezTo>
                  <a:pt x="5" y="158"/>
                  <a:pt x="8" y="195"/>
                  <a:pt x="14" y="231"/>
                </a:cubicBezTo>
                <a:cubicBezTo>
                  <a:pt x="15" y="238"/>
                  <a:pt x="16" y="246"/>
                  <a:pt x="20" y="251"/>
                </a:cubicBezTo>
                <a:cubicBezTo>
                  <a:pt x="25" y="258"/>
                  <a:pt x="39" y="257"/>
                  <a:pt x="41" y="265"/>
                </a:cubicBezTo>
                <a:cubicBezTo>
                  <a:pt x="47" y="298"/>
                  <a:pt x="41" y="332"/>
                  <a:pt x="41" y="366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521" name="Freeform 17">
            <a:extLst>
              <a:ext uri="{FF2B5EF4-FFF2-40B4-BE49-F238E27FC236}">
                <a16:creationId xmlns:a16="http://schemas.microsoft.com/office/drawing/2014/main" id="{ACDFCA2A-1FE3-4227-90F7-14BE9BA9B1E9}"/>
              </a:ext>
            </a:extLst>
          </p:cNvPr>
          <p:cNvSpPr>
            <a:spLocks/>
          </p:cNvSpPr>
          <p:nvPr/>
        </p:nvSpPr>
        <p:spPr bwMode="auto">
          <a:xfrm>
            <a:off x="5030788" y="5656263"/>
            <a:ext cx="87312" cy="581025"/>
          </a:xfrm>
          <a:custGeom>
            <a:avLst/>
            <a:gdLst>
              <a:gd name="T0" fmla="*/ 2147483646 w 55"/>
              <a:gd name="T1" fmla="*/ 0 h 366"/>
              <a:gd name="T2" fmla="*/ 2147483646 w 55"/>
              <a:gd name="T3" fmla="*/ 2147483646 h 366"/>
              <a:gd name="T4" fmla="*/ 2147483646 w 55"/>
              <a:gd name="T5" fmla="*/ 2147483646 h 366"/>
              <a:gd name="T6" fmla="*/ 0 w 55"/>
              <a:gd name="T7" fmla="*/ 2147483646 h 366"/>
              <a:gd name="T8" fmla="*/ 2147483646 w 55"/>
              <a:gd name="T9" fmla="*/ 2147483646 h 366"/>
              <a:gd name="T10" fmla="*/ 2147483646 w 55"/>
              <a:gd name="T11" fmla="*/ 2147483646 h 366"/>
              <a:gd name="T12" fmla="*/ 2147483646 w 55"/>
              <a:gd name="T13" fmla="*/ 2147483646 h 366"/>
              <a:gd name="T14" fmla="*/ 2147483646 w 55"/>
              <a:gd name="T15" fmla="*/ 2147483646 h 3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" h="366">
                <a:moveTo>
                  <a:pt x="7" y="0"/>
                </a:moveTo>
                <a:cubicBezTo>
                  <a:pt x="9" y="9"/>
                  <a:pt x="7" y="21"/>
                  <a:pt x="14" y="27"/>
                </a:cubicBezTo>
                <a:cubicBezTo>
                  <a:pt x="25" y="36"/>
                  <a:pt x="54" y="41"/>
                  <a:pt x="54" y="41"/>
                </a:cubicBezTo>
                <a:cubicBezTo>
                  <a:pt x="47" y="105"/>
                  <a:pt x="55" y="108"/>
                  <a:pt x="0" y="122"/>
                </a:cubicBezTo>
                <a:cubicBezTo>
                  <a:pt x="5" y="158"/>
                  <a:pt x="8" y="195"/>
                  <a:pt x="14" y="231"/>
                </a:cubicBezTo>
                <a:cubicBezTo>
                  <a:pt x="15" y="238"/>
                  <a:pt x="16" y="246"/>
                  <a:pt x="20" y="251"/>
                </a:cubicBezTo>
                <a:cubicBezTo>
                  <a:pt x="25" y="258"/>
                  <a:pt x="39" y="257"/>
                  <a:pt x="41" y="265"/>
                </a:cubicBezTo>
                <a:cubicBezTo>
                  <a:pt x="47" y="298"/>
                  <a:pt x="41" y="332"/>
                  <a:pt x="41" y="366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211EBB40-B855-4DFC-9527-633AEFA3D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3544888"/>
            <a:ext cx="33528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4e leerjaar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heeft 2 schoolexamens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+ central eindexamen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 autoUpdateAnimBg="0"/>
      <p:bldP spid="5138" grpId="0" autoUpdateAnimBg="0"/>
      <p:bldP spid="5142" grpId="0" animBg="1" autoUpdateAnimBg="0"/>
      <p:bldP spid="5150" grpId="0" animBg="1" autoUpdateAnimBg="0"/>
      <p:bldP spid="5151" grpId="0" animBg="1" autoUpdateAnimBg="0"/>
      <p:bldP spid="5152" grpId="0" animBg="1" autoUpdateAnimBg="0"/>
      <p:bldP spid="5153" grpId="0" animBg="1" autoUpdateAnimBg="0"/>
      <p:bldP spid="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624163BC-5402-4A9D-BD0A-32A8F30DE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5" y="4827588"/>
            <a:ext cx="10668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centraal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examen</a:t>
            </a:r>
            <a:endParaRPr lang="nl-NL" altLang="nl-NL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Text Box 18">
            <a:extLst>
              <a:ext uri="{FF2B5EF4-FFF2-40B4-BE49-F238E27FC236}">
                <a16:creationId xmlns:a16="http://schemas.microsoft.com/office/drawing/2014/main" id="{4D09528C-F2DA-46E4-BE13-1DA4A7555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298950"/>
            <a:ext cx="162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3e leerjaar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19">
            <a:extLst>
              <a:ext uri="{FF2B5EF4-FFF2-40B4-BE49-F238E27FC236}">
                <a16:creationId xmlns:a16="http://schemas.microsoft.com/office/drawing/2014/main" id="{EDBBBC16-BBA5-4660-A83E-75BA358C3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4294188"/>
            <a:ext cx="162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3366FF"/>
                </a:solidFill>
                <a:latin typeface="Arial" panose="020B0604020202020204" pitchFamily="34" charset="0"/>
              </a:rPr>
              <a:t>4e leerjaar</a:t>
            </a:r>
            <a:endParaRPr lang="nl-NL" altLang="nl-NL" sz="2400">
              <a:solidFill>
                <a:srgbClr val="3366FF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2">
            <a:extLst>
              <a:ext uri="{FF2B5EF4-FFF2-40B4-BE49-F238E27FC236}">
                <a16:creationId xmlns:a16="http://schemas.microsoft.com/office/drawing/2014/main" id="{1DA3AA2C-6742-48A8-8115-B8E3CDB11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4827588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5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Rectangle 30">
            <a:extLst>
              <a:ext uri="{FF2B5EF4-FFF2-40B4-BE49-F238E27FC236}">
                <a16:creationId xmlns:a16="http://schemas.microsoft.com/office/drawing/2014/main" id="{0E31EDE6-CEA4-447C-B28E-31F5B61B7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425" y="4827588"/>
            <a:ext cx="13716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4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9" name="Rectangle 31">
            <a:extLst>
              <a:ext uri="{FF2B5EF4-FFF2-40B4-BE49-F238E27FC236}">
                <a16:creationId xmlns:a16="http://schemas.microsoft.com/office/drawing/2014/main" id="{BA046434-C583-4A0A-81DA-265886D83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025" y="4827588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3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Rectangle 32">
            <a:extLst>
              <a:ext uri="{FF2B5EF4-FFF2-40B4-BE49-F238E27FC236}">
                <a16:creationId xmlns:a16="http://schemas.microsoft.com/office/drawing/2014/main" id="{89818E40-776E-4880-B966-2DF233536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425" y="4827588"/>
            <a:ext cx="13716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2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1" name="Rectangle 33">
            <a:extLst>
              <a:ext uri="{FF2B5EF4-FFF2-40B4-BE49-F238E27FC236}">
                <a16:creationId xmlns:a16="http://schemas.microsoft.com/office/drawing/2014/main" id="{FDC2015C-04DB-4EA8-A467-351A3BA7D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4827588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1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2" name="Freeform 15">
            <a:extLst>
              <a:ext uri="{FF2B5EF4-FFF2-40B4-BE49-F238E27FC236}">
                <a16:creationId xmlns:a16="http://schemas.microsoft.com/office/drawing/2014/main" id="{76FB60B9-EA3B-4A2E-8241-0DB1819E45DC}"/>
              </a:ext>
            </a:extLst>
          </p:cNvPr>
          <p:cNvSpPr>
            <a:spLocks/>
          </p:cNvSpPr>
          <p:nvPr/>
        </p:nvSpPr>
        <p:spPr bwMode="auto">
          <a:xfrm>
            <a:off x="4989513" y="4221163"/>
            <a:ext cx="87312" cy="581025"/>
          </a:xfrm>
          <a:custGeom>
            <a:avLst/>
            <a:gdLst>
              <a:gd name="T0" fmla="*/ 2147483646 w 55"/>
              <a:gd name="T1" fmla="*/ 0 h 366"/>
              <a:gd name="T2" fmla="*/ 2147483646 w 55"/>
              <a:gd name="T3" fmla="*/ 2147483646 h 366"/>
              <a:gd name="T4" fmla="*/ 2147483646 w 55"/>
              <a:gd name="T5" fmla="*/ 2147483646 h 366"/>
              <a:gd name="T6" fmla="*/ 0 w 55"/>
              <a:gd name="T7" fmla="*/ 2147483646 h 366"/>
              <a:gd name="T8" fmla="*/ 2147483646 w 55"/>
              <a:gd name="T9" fmla="*/ 2147483646 h 366"/>
              <a:gd name="T10" fmla="*/ 2147483646 w 55"/>
              <a:gd name="T11" fmla="*/ 2147483646 h 366"/>
              <a:gd name="T12" fmla="*/ 2147483646 w 55"/>
              <a:gd name="T13" fmla="*/ 2147483646 h 366"/>
              <a:gd name="T14" fmla="*/ 2147483646 w 55"/>
              <a:gd name="T15" fmla="*/ 2147483646 h 3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" h="366">
                <a:moveTo>
                  <a:pt x="7" y="0"/>
                </a:moveTo>
                <a:cubicBezTo>
                  <a:pt x="9" y="9"/>
                  <a:pt x="7" y="21"/>
                  <a:pt x="14" y="27"/>
                </a:cubicBezTo>
                <a:cubicBezTo>
                  <a:pt x="25" y="36"/>
                  <a:pt x="54" y="41"/>
                  <a:pt x="54" y="41"/>
                </a:cubicBezTo>
                <a:cubicBezTo>
                  <a:pt x="47" y="105"/>
                  <a:pt x="55" y="108"/>
                  <a:pt x="0" y="122"/>
                </a:cubicBezTo>
                <a:cubicBezTo>
                  <a:pt x="5" y="158"/>
                  <a:pt x="8" y="195"/>
                  <a:pt x="14" y="231"/>
                </a:cubicBezTo>
                <a:cubicBezTo>
                  <a:pt x="15" y="238"/>
                  <a:pt x="16" y="246"/>
                  <a:pt x="20" y="251"/>
                </a:cubicBezTo>
                <a:cubicBezTo>
                  <a:pt x="25" y="258"/>
                  <a:pt x="39" y="257"/>
                  <a:pt x="41" y="265"/>
                </a:cubicBezTo>
                <a:cubicBezTo>
                  <a:pt x="47" y="298"/>
                  <a:pt x="41" y="332"/>
                  <a:pt x="41" y="366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23" name="Freeform 16">
            <a:extLst>
              <a:ext uri="{FF2B5EF4-FFF2-40B4-BE49-F238E27FC236}">
                <a16:creationId xmlns:a16="http://schemas.microsoft.com/office/drawing/2014/main" id="{3973F06B-7C71-4E8B-B840-5F6FF9214FF2}"/>
              </a:ext>
            </a:extLst>
          </p:cNvPr>
          <p:cNvSpPr>
            <a:spLocks/>
          </p:cNvSpPr>
          <p:nvPr/>
        </p:nvSpPr>
        <p:spPr bwMode="auto">
          <a:xfrm>
            <a:off x="5076825" y="5727700"/>
            <a:ext cx="87313" cy="581025"/>
          </a:xfrm>
          <a:custGeom>
            <a:avLst/>
            <a:gdLst>
              <a:gd name="T0" fmla="*/ 2147483646 w 55"/>
              <a:gd name="T1" fmla="*/ 0 h 366"/>
              <a:gd name="T2" fmla="*/ 2147483646 w 55"/>
              <a:gd name="T3" fmla="*/ 2147483646 h 366"/>
              <a:gd name="T4" fmla="*/ 2147483646 w 55"/>
              <a:gd name="T5" fmla="*/ 2147483646 h 366"/>
              <a:gd name="T6" fmla="*/ 0 w 55"/>
              <a:gd name="T7" fmla="*/ 2147483646 h 366"/>
              <a:gd name="T8" fmla="*/ 2147483646 w 55"/>
              <a:gd name="T9" fmla="*/ 2147483646 h 366"/>
              <a:gd name="T10" fmla="*/ 2147483646 w 55"/>
              <a:gd name="T11" fmla="*/ 2147483646 h 366"/>
              <a:gd name="T12" fmla="*/ 2147483646 w 55"/>
              <a:gd name="T13" fmla="*/ 2147483646 h 366"/>
              <a:gd name="T14" fmla="*/ 2147483646 w 55"/>
              <a:gd name="T15" fmla="*/ 2147483646 h 3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" h="366">
                <a:moveTo>
                  <a:pt x="7" y="0"/>
                </a:moveTo>
                <a:cubicBezTo>
                  <a:pt x="9" y="9"/>
                  <a:pt x="7" y="21"/>
                  <a:pt x="14" y="27"/>
                </a:cubicBezTo>
                <a:cubicBezTo>
                  <a:pt x="25" y="36"/>
                  <a:pt x="54" y="41"/>
                  <a:pt x="54" y="41"/>
                </a:cubicBezTo>
                <a:cubicBezTo>
                  <a:pt x="47" y="105"/>
                  <a:pt x="55" y="108"/>
                  <a:pt x="0" y="122"/>
                </a:cubicBezTo>
                <a:cubicBezTo>
                  <a:pt x="5" y="158"/>
                  <a:pt x="8" y="195"/>
                  <a:pt x="14" y="231"/>
                </a:cubicBezTo>
                <a:cubicBezTo>
                  <a:pt x="15" y="238"/>
                  <a:pt x="16" y="246"/>
                  <a:pt x="20" y="251"/>
                </a:cubicBezTo>
                <a:cubicBezTo>
                  <a:pt x="25" y="258"/>
                  <a:pt x="39" y="257"/>
                  <a:pt x="41" y="265"/>
                </a:cubicBezTo>
                <a:cubicBezTo>
                  <a:pt x="47" y="298"/>
                  <a:pt x="41" y="332"/>
                  <a:pt x="41" y="366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24" name="Text Box 17">
            <a:extLst>
              <a:ext uri="{FF2B5EF4-FFF2-40B4-BE49-F238E27FC236}">
                <a16:creationId xmlns:a16="http://schemas.microsoft.com/office/drawing/2014/main" id="{FF33D7D8-47CD-47C8-ADBB-263EE8E66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38" y="5737225"/>
            <a:ext cx="1441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400">
                <a:latin typeface="Verdana" panose="020B0604030504040204" pitchFamily="34" charset="0"/>
              </a:rPr>
              <a:t>december’20</a:t>
            </a:r>
          </a:p>
        </p:txBody>
      </p:sp>
      <p:sp>
        <p:nvSpPr>
          <p:cNvPr id="13325" name="Text Box 18">
            <a:extLst>
              <a:ext uri="{FF2B5EF4-FFF2-40B4-BE49-F238E27FC236}">
                <a16:creationId xmlns:a16="http://schemas.microsoft.com/office/drawing/2014/main" id="{3DDB1274-E576-433B-BD39-51DAE1D87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488" y="5751513"/>
            <a:ext cx="12239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400">
                <a:latin typeface="Verdana" panose="020B0604030504040204" pitchFamily="34" charset="0"/>
              </a:rPr>
              <a:t>maart ‘21</a:t>
            </a:r>
          </a:p>
        </p:txBody>
      </p:sp>
      <p:sp>
        <p:nvSpPr>
          <p:cNvPr id="13326" name="Text Box 19">
            <a:extLst>
              <a:ext uri="{FF2B5EF4-FFF2-40B4-BE49-F238E27FC236}">
                <a16:creationId xmlns:a16="http://schemas.microsoft.com/office/drawing/2014/main" id="{5222C7F4-9FAC-44A7-8530-193398004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5745163"/>
            <a:ext cx="12239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400">
                <a:latin typeface="Verdana" panose="020B0604030504040204" pitchFamily="34" charset="0"/>
              </a:rPr>
              <a:t>juni ‘21</a:t>
            </a:r>
          </a:p>
        </p:txBody>
      </p:sp>
      <p:sp>
        <p:nvSpPr>
          <p:cNvPr id="13327" name="Rectangle 20">
            <a:extLst>
              <a:ext uri="{FF2B5EF4-FFF2-40B4-BE49-F238E27FC236}">
                <a16:creationId xmlns:a16="http://schemas.microsoft.com/office/drawing/2014/main" id="{AA2A2011-09A1-4F2F-A355-421D53D86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802188"/>
            <a:ext cx="3743325" cy="8636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>
              <a:latin typeface="Times New Roman" panose="02020603050405020304" pitchFamily="18" charset="0"/>
            </a:endParaRPr>
          </a:p>
        </p:txBody>
      </p:sp>
      <p:pic>
        <p:nvPicPr>
          <p:cNvPr id="13328" name="Afbeelding 1">
            <a:extLst>
              <a:ext uri="{FF2B5EF4-FFF2-40B4-BE49-F238E27FC236}">
                <a16:creationId xmlns:a16="http://schemas.microsoft.com/office/drawing/2014/main" id="{B0B4508B-1DF9-439F-8AA7-9A1211E79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75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9" name="Text Box 7">
            <a:extLst>
              <a:ext uri="{FF2B5EF4-FFF2-40B4-BE49-F238E27FC236}">
                <a16:creationId xmlns:a16="http://schemas.microsoft.com/office/drawing/2014/main" id="{61F194AC-542D-48AF-9747-F2F83F22D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363" y="3160713"/>
            <a:ext cx="5864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rogramma van </a:t>
            </a: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oetsing en </a:t>
            </a: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fsluiting</a:t>
            </a:r>
            <a:endParaRPr lang="nl-NL" altLang="nl-NL" sz="2400" b="1">
              <a:solidFill>
                <a:srgbClr val="0000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>
            <a:extLst>
              <a:ext uri="{FF2B5EF4-FFF2-40B4-BE49-F238E27FC236}">
                <a16:creationId xmlns:a16="http://schemas.microsoft.com/office/drawing/2014/main" id="{DA6286E4-4B3F-409E-8945-EC8071264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2757488"/>
            <a:ext cx="162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4e leerjaar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0631DF3-B9F0-4E97-B02F-89F4B35E87C3}"/>
              </a:ext>
            </a:extLst>
          </p:cNvPr>
          <p:cNvGrpSpPr>
            <a:grpSpLocks/>
          </p:cNvGrpSpPr>
          <p:nvPr/>
        </p:nvGrpSpPr>
        <p:grpSpPr bwMode="auto">
          <a:xfrm>
            <a:off x="3563938" y="4078288"/>
            <a:ext cx="3657600" cy="2590800"/>
            <a:chOff x="3216" y="2160"/>
            <a:chExt cx="2304" cy="1632"/>
          </a:xfrm>
        </p:grpSpPr>
        <p:graphicFrame>
          <p:nvGraphicFramePr>
            <p:cNvPr id="14353" name="Object 17">
              <a:extLst>
                <a:ext uri="{FF2B5EF4-FFF2-40B4-BE49-F238E27FC236}">
                  <a16:creationId xmlns:a16="http://schemas.microsoft.com/office/drawing/2014/main" id="{A4B50F59-CD66-4A34-8F6A-53DC9425A8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2160"/>
            <a:ext cx="2304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8" name="Grafiek" r:id="rId3" imgW="6096000" imgH="4067175" progId="MSGraph.Chart.8">
                    <p:embed followColorScheme="full"/>
                  </p:oleObj>
                </mc:Choice>
                <mc:Fallback>
                  <p:oleObj name="Grafiek" r:id="rId3" imgW="6096000" imgH="4067175" progId="MSGraph.Chart.8">
                    <p:embed followColorScheme="full"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160"/>
                          <a:ext cx="2304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4" name="Rectangle 18">
              <a:extLst>
                <a:ext uri="{FF2B5EF4-FFF2-40B4-BE49-F238E27FC236}">
                  <a16:creationId xmlns:a16="http://schemas.microsoft.com/office/drawing/2014/main" id="{EE6092B9-3EBC-4F27-982C-3CE39E5BC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688"/>
              <a:ext cx="3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2400" b="1" baseline="30000">
                  <a:latin typeface="Arial" panose="020B0604020202020204" pitchFamily="34" charset="0"/>
                </a:rPr>
                <a:t>1</a:t>
              </a:r>
              <a:r>
                <a:rPr lang="en-US" altLang="nl-NL" sz="2400" b="1">
                  <a:latin typeface="Arial" panose="020B0604020202020204" pitchFamily="34" charset="0"/>
                </a:rPr>
                <a:t>/</a:t>
              </a:r>
              <a:r>
                <a:rPr lang="en-US" altLang="nl-NL" sz="2400" b="1" baseline="-25000">
                  <a:latin typeface="Arial" panose="020B0604020202020204" pitchFamily="34" charset="0"/>
                </a:rPr>
                <a:t>2</a:t>
              </a:r>
              <a:endParaRPr lang="nl-NL" altLang="nl-NL" sz="2400" b="1" baseline="-25000">
                <a:latin typeface="Arial" panose="020B0604020202020204" pitchFamily="34" charset="0"/>
              </a:endParaRPr>
            </a:p>
          </p:txBody>
        </p:sp>
        <p:sp>
          <p:nvSpPr>
            <p:cNvPr id="14355" name="Rectangle 19">
              <a:extLst>
                <a:ext uri="{FF2B5EF4-FFF2-40B4-BE49-F238E27FC236}">
                  <a16:creationId xmlns:a16="http://schemas.microsoft.com/office/drawing/2014/main" id="{D5D87443-6D7A-43D1-A890-437F965CA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736"/>
              <a:ext cx="3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2400" b="1" baseline="30000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nl-NL" sz="2400" b="1">
                  <a:solidFill>
                    <a:schemeClr val="bg1"/>
                  </a:solidFill>
                  <a:latin typeface="Arial" panose="020B0604020202020204" pitchFamily="34" charset="0"/>
                </a:rPr>
                <a:t>/</a:t>
              </a:r>
              <a:r>
                <a:rPr lang="en-US" altLang="nl-NL" sz="2400" b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  <a:endParaRPr lang="nl-NL" altLang="nl-NL" sz="2400" b="1" baseline="-25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" name="Rectangle 22">
            <a:extLst>
              <a:ext uri="{FF2B5EF4-FFF2-40B4-BE49-F238E27FC236}">
                <a16:creationId xmlns:a16="http://schemas.microsoft.com/office/drawing/2014/main" id="{A7FCD92E-888A-4882-8EE6-76C3352B1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163" y="3333750"/>
            <a:ext cx="1258887" cy="838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centraal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examen</a:t>
            </a:r>
            <a:endParaRPr lang="nl-NL" altLang="nl-NL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78DF3101-151E-4F44-8F32-0BE64CA7E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3359150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5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42" name="Rectangle 24">
            <a:extLst>
              <a:ext uri="{FF2B5EF4-FFF2-40B4-BE49-F238E27FC236}">
                <a16:creationId xmlns:a16="http://schemas.microsoft.com/office/drawing/2014/main" id="{56F58A30-D87A-43F6-84FF-CA9932137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359150"/>
            <a:ext cx="1258888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4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25347E6D-E6D6-44E2-90EF-B7E9A632E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197350"/>
            <a:ext cx="12239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</a:rPr>
              <a:t>december</a:t>
            </a:r>
          </a:p>
        </p:txBody>
      </p:sp>
      <p:pic>
        <p:nvPicPr>
          <p:cNvPr id="14344" name="Afbeelding 1">
            <a:extLst>
              <a:ext uri="{FF2B5EF4-FFF2-40B4-BE49-F238E27FC236}">
                <a16:creationId xmlns:a16="http://schemas.microsoft.com/office/drawing/2014/main" id="{30D4057C-7A2B-4591-BE9A-65D980A8C0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76213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30">
            <a:extLst>
              <a:ext uri="{FF2B5EF4-FFF2-40B4-BE49-F238E27FC236}">
                <a16:creationId xmlns:a16="http://schemas.microsoft.com/office/drawing/2014/main" id="{EF66AC99-5CF5-4D23-B022-39DD9A622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197350"/>
            <a:ext cx="122396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</a:rPr>
              <a:t>maart</a:t>
            </a:r>
          </a:p>
        </p:txBody>
      </p:sp>
      <p:sp>
        <p:nvSpPr>
          <p:cNvPr id="28" name="Rectangle 31">
            <a:extLst>
              <a:ext uri="{FF2B5EF4-FFF2-40B4-BE49-F238E27FC236}">
                <a16:creationId xmlns:a16="http://schemas.microsoft.com/office/drawing/2014/main" id="{C7382A24-EF2B-4C84-BD77-9FF931AF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4219575"/>
            <a:ext cx="12239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</a:rPr>
              <a:t>mei</a:t>
            </a:r>
          </a:p>
        </p:txBody>
      </p:sp>
      <p:sp>
        <p:nvSpPr>
          <p:cNvPr id="14347" name="Text Box 7">
            <a:extLst>
              <a:ext uri="{FF2B5EF4-FFF2-40B4-BE49-F238E27FC236}">
                <a16:creationId xmlns:a16="http://schemas.microsoft.com/office/drawing/2014/main" id="{402A0CC9-F058-436E-BD90-4FD43FB3A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757488"/>
            <a:ext cx="162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99CC"/>
                </a:solidFill>
                <a:latin typeface="Arial" panose="020B0604020202020204" pitchFamily="34" charset="0"/>
              </a:rPr>
              <a:t>3e leerjaar</a:t>
            </a:r>
            <a:endParaRPr lang="nl-NL" altLang="nl-NL" sz="2400">
              <a:solidFill>
                <a:srgbClr val="0099CC"/>
              </a:solidFill>
              <a:latin typeface="Arial" panose="020B0604020202020204" pitchFamily="34" charset="0"/>
            </a:endParaRPr>
          </a:p>
        </p:txBody>
      </p:sp>
      <p:sp>
        <p:nvSpPr>
          <p:cNvPr id="14348" name="Rectangle 25">
            <a:extLst>
              <a:ext uri="{FF2B5EF4-FFF2-40B4-BE49-F238E27FC236}">
                <a16:creationId xmlns:a16="http://schemas.microsoft.com/office/drawing/2014/main" id="{E33BFC16-1DA2-46BE-86C4-AA013CD95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359150"/>
            <a:ext cx="1008062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SE 3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4349" name="Rectangle 26">
            <a:extLst>
              <a:ext uri="{FF2B5EF4-FFF2-40B4-BE49-F238E27FC236}">
                <a16:creationId xmlns:a16="http://schemas.microsoft.com/office/drawing/2014/main" id="{398A7C55-7034-42A4-9390-B544E7769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3359150"/>
            <a:ext cx="968375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SE 2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4350" name="Rectangle 27">
            <a:extLst>
              <a:ext uri="{FF2B5EF4-FFF2-40B4-BE49-F238E27FC236}">
                <a16:creationId xmlns:a16="http://schemas.microsoft.com/office/drawing/2014/main" id="{0553AF9C-EA16-4D1D-8E19-EE336D6E7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3359150"/>
            <a:ext cx="966788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SE 1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4351" name="Rectangle 39">
            <a:extLst>
              <a:ext uri="{FF2B5EF4-FFF2-40B4-BE49-F238E27FC236}">
                <a16:creationId xmlns:a16="http://schemas.microsoft.com/office/drawing/2014/main" id="{DC5FDCAD-D06F-4A3A-B107-E0B108B45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0" y="3359150"/>
            <a:ext cx="2914650" cy="838200"/>
          </a:xfrm>
          <a:prstGeom prst="rect">
            <a:avLst/>
          </a:prstGeom>
          <a:solidFill>
            <a:schemeClr val="bg1">
              <a:alpha val="6117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34" name="Afgeronde rechthoek 33">
            <a:extLst>
              <a:ext uri="{FF2B5EF4-FFF2-40B4-BE49-F238E27FC236}">
                <a16:creationId xmlns:a16="http://schemas.microsoft.com/office/drawing/2014/main" id="{21354848-5318-4AC2-ADC5-FFA5DF5D6A7D}"/>
              </a:ext>
            </a:extLst>
          </p:cNvPr>
          <p:cNvSpPr/>
          <p:nvPr/>
        </p:nvSpPr>
        <p:spPr>
          <a:xfrm>
            <a:off x="306388" y="2200275"/>
            <a:ext cx="2105025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Het cijfer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  <p:bldP spid="23" grpId="0" animBg="1" autoUpdateAnimBg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8B9C2FB419B4F9DCB6CDC7850DF0A" ma:contentTypeVersion="39" ma:contentTypeDescription="Een nieuw document maken." ma:contentTypeScope="" ma:versionID="90e64952680d7ce067a5ebf021c92755">
  <xsd:schema xmlns:xsd="http://www.w3.org/2001/XMLSchema" xmlns:xs="http://www.w3.org/2001/XMLSchema" xmlns:p="http://schemas.microsoft.com/office/2006/metadata/properties" xmlns:ns3="2906db55-1f3d-4996-b717-ca0f1c5608dc" xmlns:ns4="e37dcc6e-ec5d-44bc-9799-7ab7221e784e" targetNamespace="http://schemas.microsoft.com/office/2006/metadata/properties" ma:root="true" ma:fieldsID="e56071abe84eace5d165e77a846d32e8" ns3:_="" ns4:_="">
    <xsd:import namespace="2906db55-1f3d-4996-b717-ca0f1c5608dc"/>
    <xsd:import namespace="e37dcc6e-ec5d-44bc-9799-7ab7221e784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3:SharedWithDetails" minOccurs="0"/>
                <xsd:element ref="ns3:SharingHintHash" minOccurs="0"/>
                <xsd:element ref="ns4:Has_Teacher_Only_SectionGroup" minOccurs="0"/>
                <xsd:element ref="ns3:LastSharedByUser" minOccurs="0"/>
                <xsd:element ref="ns3:LastSharedByTime" minOccurs="0"/>
                <xsd:element ref="ns4:CultureName" minOccurs="0"/>
                <xsd:element ref="ns4:Self_Registration_Enabled0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TeamsChannelId" minOccurs="0"/>
                <xsd:element ref="ns4:Math_Settings" minOccurs="0"/>
                <xsd:element ref="ns4:Templates" minOccurs="0"/>
                <xsd:element ref="ns4:Leaders" minOccurs="0"/>
                <xsd:element ref="ns4:Members" minOccurs="0"/>
                <xsd:element ref="ns4:Member_Groups" minOccurs="0"/>
                <xsd:element ref="ns4:Distribution_Groups" minOccurs="0"/>
                <xsd:element ref="ns4:LMS_Mapping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IsNotebookLocked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06db55-1f3d-4996-b717-ca0f1c5608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int-hash delen" ma:description="" ma:internalName="SharingHintHash" ma:readOnly="true">
      <xsd:simpleType>
        <xsd:restriction base="dms:Text"/>
      </xsd:simpleType>
    </xsd:element>
    <xsd:element name="LastSharedByUser" ma:index="23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4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dcc6e-ec5d-44bc-9799-7ab7221e784e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dexed="tru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5" nillable="true" ma:displayName="Culture Name" ma:internalName="CultureName">
      <xsd:simpleType>
        <xsd:restriction base="dms:Text"/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1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2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3" nillable="true" ma:displayName="Has Leaders Only SectionGroup" ma:internalName="Has_Leaders_Only_SectionGroup">
      <xsd:simpleType>
        <xsd:restriction base="dms:Boolean"/>
      </xsd:simpleType>
    </xsd:element>
    <xsd:element name="IsNotebookLocked" ma:index="44" nillable="true" ma:displayName="Is Notebook Locked" ma:internalName="IsNotebookLocked">
      <xsd:simpleType>
        <xsd:restriction base="dms:Boolean"/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e37dcc6e-ec5d-44bc-9799-7ab7221e784e">
      <UserInfo>
        <DisplayName/>
        <AccountId xsi:nil="true"/>
        <AccountType/>
      </UserInfo>
    </Owner>
    <Teachers xmlns="e37dcc6e-ec5d-44bc-9799-7ab7221e784e">
      <UserInfo>
        <DisplayName/>
        <AccountId xsi:nil="true"/>
        <AccountType/>
      </UserInfo>
    </Teachers>
    <Is_Collaboration_Space_Locked xmlns="e37dcc6e-ec5d-44bc-9799-7ab7221e784e" xsi:nil="true"/>
    <Math_Settings xmlns="e37dcc6e-ec5d-44bc-9799-7ab7221e784e" xsi:nil="true"/>
    <AppVersion xmlns="e37dcc6e-ec5d-44bc-9799-7ab7221e784e" xsi:nil="true"/>
    <Invited_Teachers xmlns="e37dcc6e-ec5d-44bc-9799-7ab7221e784e" xsi:nil="true"/>
    <Invited_Leaders xmlns="e37dcc6e-ec5d-44bc-9799-7ab7221e784e" xsi:nil="true"/>
    <Self_Registration_Enabled xmlns="e37dcc6e-ec5d-44bc-9799-7ab7221e784e" xsi:nil="true"/>
    <FolderType xmlns="e37dcc6e-ec5d-44bc-9799-7ab7221e784e" xsi:nil="true"/>
    <Students xmlns="e37dcc6e-ec5d-44bc-9799-7ab7221e784e">
      <UserInfo>
        <DisplayName/>
        <AccountId xsi:nil="true"/>
        <AccountType/>
      </UserInfo>
    </Students>
    <Student_Groups xmlns="e37dcc6e-ec5d-44bc-9799-7ab7221e784e">
      <UserInfo>
        <DisplayName/>
        <AccountId xsi:nil="true"/>
        <AccountType/>
      </UserInfo>
    </Student_Groups>
    <Distribution_Groups xmlns="e37dcc6e-ec5d-44bc-9799-7ab7221e784e" xsi:nil="true"/>
    <Invited_Students xmlns="e37dcc6e-ec5d-44bc-9799-7ab7221e784e" xsi:nil="true"/>
    <TeamsChannelId xmlns="e37dcc6e-ec5d-44bc-9799-7ab7221e784e" xsi:nil="true"/>
    <Invited_Members xmlns="e37dcc6e-ec5d-44bc-9799-7ab7221e784e" xsi:nil="true"/>
    <Self_Registration_Enabled0 xmlns="e37dcc6e-ec5d-44bc-9799-7ab7221e784e" xsi:nil="true"/>
    <Has_Leaders_Only_SectionGroup xmlns="e37dcc6e-ec5d-44bc-9799-7ab7221e784e" xsi:nil="true"/>
    <LMS_Mappings xmlns="e37dcc6e-ec5d-44bc-9799-7ab7221e784e" xsi:nil="true"/>
    <IsNotebookLocked xmlns="e37dcc6e-ec5d-44bc-9799-7ab7221e784e" xsi:nil="true"/>
    <DefaultSectionNames xmlns="e37dcc6e-ec5d-44bc-9799-7ab7221e784e" xsi:nil="true"/>
    <Has_Teacher_Only_SectionGroup xmlns="e37dcc6e-ec5d-44bc-9799-7ab7221e784e" xsi:nil="true"/>
    <Templates xmlns="e37dcc6e-ec5d-44bc-9799-7ab7221e784e" xsi:nil="true"/>
    <Members xmlns="e37dcc6e-ec5d-44bc-9799-7ab7221e784e">
      <UserInfo>
        <DisplayName/>
        <AccountId xsi:nil="true"/>
        <AccountType/>
      </UserInfo>
    </Members>
    <Member_Groups xmlns="e37dcc6e-ec5d-44bc-9799-7ab7221e784e">
      <UserInfo>
        <DisplayName/>
        <AccountId xsi:nil="true"/>
        <AccountType/>
      </UserInfo>
    </Member_Groups>
    <NotebookType xmlns="e37dcc6e-ec5d-44bc-9799-7ab7221e784e" xsi:nil="true"/>
    <CultureName xmlns="e37dcc6e-ec5d-44bc-9799-7ab7221e784e" xsi:nil="true"/>
    <Leaders xmlns="e37dcc6e-ec5d-44bc-9799-7ab7221e784e">
      <UserInfo>
        <DisplayName/>
        <AccountId xsi:nil="true"/>
        <AccountType/>
      </UserInfo>
    </Leaders>
  </documentManagement>
</p:properties>
</file>

<file path=customXml/itemProps1.xml><?xml version="1.0" encoding="utf-8"?>
<ds:datastoreItem xmlns:ds="http://schemas.openxmlformats.org/officeDocument/2006/customXml" ds:itemID="{85ACA1C9-B50A-4A5C-947F-88DAC9042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218E51-F500-49D5-B84C-EE01D6E00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06db55-1f3d-4996-b717-ca0f1c5608dc"/>
    <ds:schemaRef ds:uri="e37dcc6e-ec5d-44bc-9799-7ab7221e78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24BF39-6B63-4906-A4F0-5FFB6164A712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906db55-1f3d-4996-b717-ca0f1c5608dc"/>
    <ds:schemaRef ds:uri="e37dcc6e-ec5d-44bc-9799-7ab7221e784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13907</TotalTime>
  <Words>929</Words>
  <Application>Microsoft Office PowerPoint</Application>
  <PresentationFormat>Diavoorstelling (4:3)</PresentationFormat>
  <Paragraphs>248</Paragraphs>
  <Slides>22</Slides>
  <Notes>3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30" baseType="lpstr">
      <vt:lpstr>Arial</vt:lpstr>
      <vt:lpstr>Calibri</vt:lpstr>
      <vt:lpstr>Segoe UI</vt:lpstr>
      <vt:lpstr>Times New Roman</vt:lpstr>
      <vt:lpstr>Verdana</vt:lpstr>
      <vt:lpstr>Wingdings</vt:lpstr>
      <vt:lpstr>Kantoorthema</vt:lpstr>
      <vt:lpstr>Grafiek</vt:lpstr>
      <vt:lpstr>PowerPoint-presentatie</vt:lpstr>
      <vt:lpstr>Voorstellen door de mentor</vt:lpstr>
      <vt:lpstr>Belangrijke regels en afspraken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Krijn</dc:creator>
  <cp:lastModifiedBy>Remmelzwaal, M.</cp:lastModifiedBy>
  <cp:revision>203</cp:revision>
  <cp:lastPrinted>2015-09-17T11:52:20Z</cp:lastPrinted>
  <dcterms:created xsi:type="dcterms:W3CDTF">2002-09-04T09:37:28Z</dcterms:created>
  <dcterms:modified xsi:type="dcterms:W3CDTF">2020-09-16T09:47:30Z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0x0101002BD8B9C2FB419B4F9DCB6CDC7850DF0A</vt:lpwstr>
  </property>
</Properties>
</file>