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0"/>
  </p:notesMasterIdLst>
  <p:sldIdLst>
    <p:sldId id="256" r:id="rId5"/>
    <p:sldId id="260" r:id="rId6"/>
    <p:sldId id="261" r:id="rId7"/>
    <p:sldId id="269" r:id="rId8"/>
    <p:sldId id="278" r:id="rId9"/>
  </p:sldIdLst>
  <p:sldSz cx="9144000" cy="6858000" type="screen4x3"/>
  <p:notesSz cx="6799263" cy="99298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71" autoAdjust="0"/>
  </p:normalViewPr>
  <p:slideViewPr>
    <p:cSldViewPr>
      <p:cViewPr varScale="1">
        <p:scale>
          <a:sx n="68" d="100"/>
          <a:sy n="68" d="100"/>
        </p:scale>
        <p:origin x="126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57E277-91AD-4185-AEAD-415BE7258AD8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F4B65-327E-4561-8B25-545C8DE0CB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6565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4B65-327E-4561-8B25-545C8DE0CBC1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867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4B65-327E-4561-8B25-545C8DE0CBC1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6188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4B65-327E-4561-8B25-545C8DE0CBC1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3560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4B65-327E-4561-8B25-545C8DE0CBC1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1336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5269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3160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3260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2108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3266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04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1764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7503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4499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7062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1117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2CCDE-D020-4F40-85FA-11040716ED73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3161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hyperlink" Target="http://www.vakcollegerijnmond.nl/" TargetMode="Externa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mailto:e.vooijs@vakcollegerijnmond.nl" TargetMode="Externa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m.degeus@vakcollegerijnmond.nl" TargetMode="External"/><Relationship Id="rId12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://www.somtoday.nl/" TargetMode="External"/><Relationship Id="rId11" Type="http://schemas.openxmlformats.org/officeDocument/2006/relationships/hyperlink" Target="mailto:dyslexie@vakcollegerijnmond.nl" TargetMode="External"/><Relationship Id="rId5" Type="http://schemas.openxmlformats.org/officeDocument/2006/relationships/hyperlink" Target="http://www.vakcollegerijnmond.nl/" TargetMode="External"/><Relationship Id="rId10" Type="http://schemas.openxmlformats.org/officeDocument/2006/relationships/hyperlink" Target="mailto:c.vaneeden@vakcollegerijnmond.nl" TargetMode="External"/><Relationship Id="rId4" Type="http://schemas.openxmlformats.org/officeDocument/2006/relationships/notesSlide" Target="../notesSlides/notesSlide4.xml"/><Relationship Id="rId9" Type="http://schemas.openxmlformats.org/officeDocument/2006/relationships/hyperlink" Target="mailto:voorletter.achternaam@vakcollegerijnmond.nl" TargetMode="External"/><Relationship Id="rId1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48680"/>
            <a:ext cx="9180512" cy="238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39838" y="2194732"/>
            <a:ext cx="8136904" cy="1080120"/>
          </a:xfrm>
        </p:spPr>
        <p:txBody>
          <a:bodyPr>
            <a:noAutofit/>
          </a:bodyPr>
          <a:lstStyle/>
          <a:p>
            <a:endParaRPr lang="nl-NL" sz="44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44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Welkom ouders van klas 2GK1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528" y="1064393"/>
            <a:ext cx="5256584" cy="1350830"/>
          </a:xfrm>
        </p:spPr>
        <p:txBody>
          <a:bodyPr>
            <a:normAutofit fontScale="90000"/>
          </a:bodyPr>
          <a:lstStyle/>
          <a:p>
            <a:r>
              <a:rPr lang="nl-NL" sz="3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Informatieavond </a:t>
            </a:r>
            <a:br>
              <a:rPr lang="nl-NL" sz="3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nl-NL" sz="3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klas 2 schooljaar 2020/2021</a:t>
            </a:r>
          </a:p>
        </p:txBody>
      </p:sp>
      <p:pic>
        <p:nvPicPr>
          <p:cNvPr id="5" name="Afbeelding 4" descr="\\andreas.local\andreas\medewerkerhomedirs$\RMD\moos\Communicatie 2015-2016\Huisstijl\Logo´s\SAC\PNG\Logo Andreas College definitief - Paars RGB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788569"/>
            <a:ext cx="1495425" cy="79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232" y="938845"/>
            <a:ext cx="2033216" cy="160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2">
            <a:extLst>
              <a:ext uri="{FF2B5EF4-FFF2-40B4-BE49-F238E27FC236}">
                <a16:creationId xmlns:a16="http://schemas.microsoft.com/office/drawing/2014/main" id="{88659B49-4965-4281-82E1-28D16AD74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38" y="3987312"/>
            <a:ext cx="8524650" cy="288149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fontAlgn="base">
              <a:spcAft>
                <a:spcPts val="0"/>
              </a:spcAft>
            </a:pPr>
            <a:r>
              <a:rPr lang="nl-NL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M. de Geus  (afkorting GEU)</a:t>
            </a:r>
            <a:endParaRPr lang="nl-NL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nl-NL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Voorzitter vakgroep LO</a:t>
            </a:r>
            <a:endParaRPr lang="nl-NL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nl-NL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Docent Lichamelijke Opvoeding</a:t>
            </a:r>
            <a:br>
              <a:rPr lang="nl-NL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</a:br>
            <a:r>
              <a:rPr lang="nl-NL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Rots en water trainer </a:t>
            </a:r>
            <a:endParaRPr lang="nl-NL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nl-NL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Mentor klas 2GK1</a:t>
            </a:r>
            <a:br>
              <a:rPr lang="nl-NL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</a:br>
            <a:r>
              <a:rPr lang="nl-NL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Werkdagen ma/woe/vrij 08.00 – 17.00 uur don 12.00 - 17.00</a:t>
            </a:r>
            <a:br>
              <a:rPr lang="nl-NL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</a:br>
            <a:r>
              <a:rPr lang="nl-NL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Email: m.degeus@vakcollegerijnmond.nl</a:t>
            </a:r>
            <a:endParaRPr lang="nl-NL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nl-NL" dirty="0">
                <a:solidFill>
                  <a:srgbClr val="21212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Telefoon: 071 401 31 28</a:t>
            </a:r>
          </a:p>
          <a:p>
            <a:pPr fontAlgn="base">
              <a:spcAft>
                <a:spcPts val="0"/>
              </a:spcAft>
            </a:pPr>
            <a:endParaRPr lang="nl-NL" dirty="0">
              <a:solidFill>
                <a:srgbClr val="212121"/>
              </a:solidFill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endParaRPr lang="nl-NL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3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N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D3D2D1-E6C5-46EB-9CE0-6BB5BBD36B0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999" t="38796" r="37401" b="24787"/>
          <a:stretch/>
        </p:blipFill>
        <p:spPr>
          <a:xfrm>
            <a:off x="7191920" y="4018786"/>
            <a:ext cx="1728192" cy="2808314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AA691AB9-5BBC-4D63-A280-FAB3D07C4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6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92"/>
    </mc:Choice>
    <mc:Fallback xmlns="">
      <p:transition spd="slow" advTm="53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62352"/>
            <a:ext cx="8229600" cy="844666"/>
          </a:xfrm>
        </p:spPr>
        <p:txBody>
          <a:bodyPr>
            <a:noAutofit/>
          </a:bodyPr>
          <a:lstStyle/>
          <a:p>
            <a:pPr algn="l"/>
            <a:r>
              <a:rPr lang="nl-NL" sz="3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Ouder informatieavond klas 2GK1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536628"/>
            <a:ext cx="8507288" cy="520474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rol van de mentor;</a:t>
            </a:r>
          </a:p>
          <a:p>
            <a:pPr marL="0" indent="0">
              <a:buNone/>
            </a:pPr>
            <a:endParaRPr lang="nl-NL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Invulling LOB-uur;</a:t>
            </a:r>
          </a:p>
          <a:p>
            <a:endParaRPr lang="nl-NL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Contact tussen thuis en school: telefonisch of mail contact; </a:t>
            </a:r>
          </a:p>
          <a:p>
            <a:pPr marL="0" indent="0">
              <a:buNone/>
            </a:pP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Een wijziging graag zelf doorgeven via </a:t>
            </a:r>
            <a:r>
              <a:rPr lang="nl-NL" sz="18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leerlingadministratie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0" indent="0">
              <a:buNone/>
            </a:pPr>
            <a:endParaRPr lang="nl-NL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Informatie Vakcollege Rijnmond via de “Nieuwsbrief”; Onder kopjes “Menu” en “Downloads” van de website; 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5"/>
              </a:rPr>
              <a:t>www.vakcollegerijnmond.nl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endParaRPr lang="nl-NL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SOM, zowel ouders </a:t>
            </a: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Absentie door ziekte: ziekmelden via ouderportaal/SOM (“mijn kind” 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“ziekmelding”  “verzenden”) 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 telefonisch (telefoonnummer op de website). Ook graag beter melden!;</a:t>
            </a: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6" t="1999" b="96001"/>
          <a:stretch/>
        </p:blipFill>
        <p:spPr>
          <a:xfrm>
            <a:off x="0" y="1367057"/>
            <a:ext cx="9144000" cy="45719"/>
          </a:xfrm>
          <a:prstGeom prst="rect">
            <a:avLst/>
          </a:prstGeom>
        </p:spPr>
      </p:pic>
      <p:pic>
        <p:nvPicPr>
          <p:cNvPr id="12" name="Picture 2" descr="\\andreas.local\andreas\medewerkerhomedirs$\RMD\moos\Communicatie 2015-2016\Huisstijl\Logo´s\RM\PNG\Logo Rijnmond definitief - Oranje RG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60648"/>
            <a:ext cx="1164342" cy="91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DC6A2D8-4748-45C9-8727-75AFAD4745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9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685"/>
    </mc:Choice>
    <mc:Fallback xmlns="">
      <p:transition spd="slow" advTm="194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62353"/>
            <a:ext cx="8229600" cy="818376"/>
          </a:xfrm>
        </p:spPr>
        <p:txBody>
          <a:bodyPr>
            <a:noAutofit/>
          </a:bodyPr>
          <a:lstStyle/>
          <a:p>
            <a:pPr algn="l"/>
            <a:r>
              <a:rPr lang="nl-NL" sz="3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Ouder informatieavond klas 2GK1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562917"/>
            <a:ext cx="8507288" cy="5295084"/>
          </a:xfrm>
        </p:spPr>
        <p:txBody>
          <a:bodyPr>
            <a:noAutofit/>
          </a:bodyPr>
          <a:lstStyle/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Lesuitval: inval uur / aula uur / uitval (communicatie lesuitval, SOM). Leerlingen blijven bij een aula uur op school.</a:t>
            </a:r>
          </a:p>
          <a:p>
            <a:pPr marL="0" indent="0">
              <a:buNone/>
            </a:pPr>
            <a:endParaRPr lang="nl-NL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Mobiele telefoons: alleen gebruiken tijdens de pauzes, anders in locker of telefoonzak!;</a:t>
            </a:r>
          </a:p>
          <a:p>
            <a:endParaRPr lang="nl-NL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Uitjes/LO op de fiets;</a:t>
            </a:r>
          </a:p>
          <a:p>
            <a:endParaRPr lang="nl-NL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Aanvragen verlof.</a:t>
            </a:r>
            <a:b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Corona. Verkouden = thuisblijven, afstand tot docent, LO en praktijk</a:t>
            </a: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6" t="1999" b="96001"/>
          <a:stretch/>
        </p:blipFill>
        <p:spPr>
          <a:xfrm>
            <a:off x="0" y="1367057"/>
            <a:ext cx="9144000" cy="45719"/>
          </a:xfrm>
          <a:prstGeom prst="rect">
            <a:avLst/>
          </a:prstGeom>
        </p:spPr>
      </p:pic>
      <p:pic>
        <p:nvPicPr>
          <p:cNvPr id="12" name="Picture 2" descr="\\andreas.local\andreas\medewerkerhomedirs$\RMD\moos\Communicatie 2015-2016\Huisstijl\Logo´s\RM\PNG\Logo Rijnmond definitief - Oranje RG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60648"/>
            <a:ext cx="1164342" cy="91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382DF34-39FA-49EA-A5FE-C35A040DD9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9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993"/>
    </mc:Choice>
    <mc:Fallback xmlns="">
      <p:transition spd="slow" advTm="296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62353"/>
            <a:ext cx="8229600" cy="818376"/>
          </a:xfrm>
        </p:spPr>
        <p:txBody>
          <a:bodyPr>
            <a:noAutofit/>
          </a:bodyPr>
          <a:lstStyle/>
          <a:p>
            <a:pPr algn="l"/>
            <a:r>
              <a:rPr lang="nl-NL" sz="3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Ouder informatieavond klas 2GK1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562917"/>
            <a:ext cx="8507288" cy="5295084"/>
          </a:xfrm>
        </p:spPr>
        <p:txBody>
          <a:bodyPr>
            <a:noAutofit/>
          </a:bodyPr>
          <a:lstStyle/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Belangrijke contactgegevens:</a:t>
            </a: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Site van onze school </a:t>
            </a:r>
            <a:r>
              <a:rPr lang="nl-NL" sz="1800" dirty="0">
                <a:solidFill>
                  <a:srgbClr val="0000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www.vakcollegerijnmond.nl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Site van SOM: 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  <a:hlinkClick r:id="rId6"/>
              </a:rPr>
              <a:t>www.somtoday.nl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(check uw gegevens) </a:t>
            </a: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E-mail adres mentor 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  <a:hlinkClick r:id="rId7"/>
              </a:rPr>
              <a:t>m.degeus@vakcollegerijnmond.nl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E-mail adres </a:t>
            </a:r>
            <a:r>
              <a:rPr lang="nl-NL" sz="18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leerlingadministratie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: 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  <a:hlinkClick r:id="rId8"/>
              </a:rPr>
              <a:t>e.vooijs@vakcollegerijnmond.nl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E-mail adres vakdocent: 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  <a:hlinkClick r:id="rId9"/>
              </a:rPr>
              <a:t>voorletter.achternaam@vakcollegerijnmond.nl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E-mail adres adjunct directeur onderbouw: 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  <a:hlinkClick r:id="rId10"/>
              </a:rPr>
              <a:t>c.vaneeden@vakcollegerijnmond.nl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 </a:t>
            </a: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Vragen over dyslexie: 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  <a:hlinkClick r:id="rId11"/>
              </a:rPr>
              <a:t>dyslexie@vakcollegerijnmond.nl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6" t="1999" b="96001"/>
          <a:stretch/>
        </p:blipFill>
        <p:spPr>
          <a:xfrm>
            <a:off x="0" y="1367057"/>
            <a:ext cx="9144000" cy="45719"/>
          </a:xfrm>
          <a:prstGeom prst="rect">
            <a:avLst/>
          </a:prstGeom>
        </p:spPr>
      </p:pic>
      <p:pic>
        <p:nvPicPr>
          <p:cNvPr id="12" name="Picture 2" descr="\\andreas.local\andreas\medewerkerhomedirs$\RMD\moos\Communicatie 2015-2016\Huisstijl\Logo´s\RM\PNG\Logo Rijnmond definitief - Oranje RGB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60648"/>
            <a:ext cx="1164342" cy="91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C3EB432-1256-4819-8C2B-D01A4ABAEE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7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879"/>
    </mc:Choice>
    <mc:Fallback xmlns="">
      <p:transition spd="slow" advTm="145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-85" y="1295099"/>
            <a:ext cx="9084494" cy="2975759"/>
          </a:xfrm>
          <a:prstGeom prst="rect">
            <a:avLst/>
          </a:prstGeom>
          <a:noFill/>
          <a:ln>
            <a:solidFill>
              <a:srgbClr val="FD8A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1"/>
          </a:p>
        </p:txBody>
      </p:sp>
      <p:sp>
        <p:nvSpPr>
          <p:cNvPr id="30" name="Rechthoek 29"/>
          <p:cNvSpPr/>
          <p:nvPr/>
        </p:nvSpPr>
        <p:spPr>
          <a:xfrm>
            <a:off x="613382" y="1352250"/>
            <a:ext cx="8407197" cy="21243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1"/>
          </a:p>
        </p:txBody>
      </p:sp>
      <p:sp>
        <p:nvSpPr>
          <p:cNvPr id="4" name="Rechthoek 3"/>
          <p:cNvSpPr/>
          <p:nvPr/>
        </p:nvSpPr>
        <p:spPr>
          <a:xfrm>
            <a:off x="18578" y="748797"/>
            <a:ext cx="9084495" cy="369144"/>
          </a:xfrm>
          <a:prstGeom prst="rect">
            <a:avLst/>
          </a:prstGeom>
          <a:noFill/>
          <a:ln>
            <a:solidFill>
              <a:srgbClr val="FE9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1"/>
          </a:p>
        </p:txBody>
      </p:sp>
      <p:sp>
        <p:nvSpPr>
          <p:cNvPr id="9" name="Rechthoek 8"/>
          <p:cNvSpPr/>
          <p:nvPr/>
        </p:nvSpPr>
        <p:spPr>
          <a:xfrm>
            <a:off x="1074187" y="822199"/>
            <a:ext cx="3286125" cy="2386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1" b="1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Techniek</a:t>
            </a:r>
            <a:endParaRPr lang="nl-NL" sz="1051" b="1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7002887" y="1766350"/>
            <a:ext cx="1590675" cy="1652825"/>
          </a:xfrm>
          <a:prstGeom prst="rect">
            <a:avLst/>
          </a:prstGeom>
          <a:solidFill>
            <a:srgbClr val="FEAD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Zorg</a:t>
            </a:r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Welzijn</a:t>
            </a:r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20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7069562" y="2140036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rgbClr val="FD8A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Mens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Omgeving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hthoek 11"/>
          <p:cNvSpPr/>
          <p:nvPr/>
        </p:nvSpPr>
        <p:spPr>
          <a:xfrm>
            <a:off x="7069562" y="2466172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rgbClr val="FD8A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Mens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Gezondheid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7069562" y="2773260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rgbClr val="FD8A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Mens &amp;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Activiteit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hthoek 13"/>
          <p:cNvSpPr/>
          <p:nvPr/>
        </p:nvSpPr>
        <p:spPr>
          <a:xfrm>
            <a:off x="7069562" y="3073486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rgbClr val="FD8A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Mens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Zorg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hthoek 14"/>
          <p:cNvSpPr/>
          <p:nvPr/>
        </p:nvSpPr>
        <p:spPr>
          <a:xfrm>
            <a:off x="5305050" y="1766350"/>
            <a:ext cx="1590675" cy="1652825"/>
          </a:xfrm>
          <a:prstGeom prst="rect">
            <a:avLst/>
          </a:prstGeom>
          <a:solidFill>
            <a:srgbClr val="F173BE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Economie</a:t>
            </a:r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Ondernemen</a:t>
            </a:r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35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chthoek 15"/>
          <p:cNvSpPr/>
          <p:nvPr/>
        </p:nvSpPr>
        <p:spPr>
          <a:xfrm>
            <a:off x="5362199" y="2136610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rgbClr val="FC2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Commercieel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chthoek 16"/>
          <p:cNvSpPr/>
          <p:nvPr/>
        </p:nvSpPr>
        <p:spPr>
          <a:xfrm>
            <a:off x="5362199" y="2462746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rgbClr val="FC2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Secretarieel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Rechthoek 17"/>
          <p:cNvSpPr/>
          <p:nvPr/>
        </p:nvSpPr>
        <p:spPr>
          <a:xfrm>
            <a:off x="5362199" y="2769834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rgbClr val="FC2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Logistiek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Rechthoek 18"/>
          <p:cNvSpPr/>
          <p:nvPr/>
        </p:nvSpPr>
        <p:spPr>
          <a:xfrm>
            <a:off x="5362199" y="3070060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rgbClr val="FC2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Administratie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Rechthoek 19"/>
          <p:cNvSpPr/>
          <p:nvPr/>
        </p:nvSpPr>
        <p:spPr>
          <a:xfrm>
            <a:off x="2885129" y="1766350"/>
            <a:ext cx="1590675" cy="1652825"/>
          </a:xfrm>
          <a:prstGeom prst="rect">
            <a:avLst/>
          </a:prstGeom>
          <a:solidFill>
            <a:srgbClr val="6AC675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Bouwen</a:t>
            </a:r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Wonen</a:t>
            </a:r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Interieur</a:t>
            </a:r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35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Rechthoek 20"/>
          <p:cNvSpPr/>
          <p:nvPr/>
        </p:nvSpPr>
        <p:spPr>
          <a:xfrm>
            <a:off x="2970855" y="2123775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Bouwproces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bouwvoorbereiding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Rechthoek 21"/>
          <p:cNvSpPr/>
          <p:nvPr/>
        </p:nvSpPr>
        <p:spPr>
          <a:xfrm>
            <a:off x="2970855" y="2449911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Bouwen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vanaf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fundering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Rechthoek 22"/>
          <p:cNvSpPr/>
          <p:nvPr/>
        </p:nvSpPr>
        <p:spPr>
          <a:xfrm>
            <a:off x="2970855" y="2756999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Hout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meubelverbindingen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Rechthoek 23"/>
          <p:cNvSpPr/>
          <p:nvPr/>
        </p:nvSpPr>
        <p:spPr>
          <a:xfrm>
            <a:off x="2970855" y="3057225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Design &amp;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Decoratie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Rechthoek 24"/>
          <p:cNvSpPr/>
          <p:nvPr/>
        </p:nvSpPr>
        <p:spPr>
          <a:xfrm>
            <a:off x="1193171" y="1766350"/>
            <a:ext cx="1590675" cy="1652825"/>
          </a:xfrm>
          <a:prstGeom prst="rect">
            <a:avLst/>
          </a:prstGeom>
          <a:solidFill>
            <a:srgbClr val="42C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Produceren</a:t>
            </a:r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Installeren</a:t>
            </a:r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Energie</a:t>
            </a:r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35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Rechthoek 25"/>
          <p:cNvSpPr/>
          <p:nvPr/>
        </p:nvSpPr>
        <p:spPr>
          <a:xfrm>
            <a:off x="1278895" y="2123775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Ontwerpen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maken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hthoek 26"/>
          <p:cNvSpPr/>
          <p:nvPr/>
        </p:nvSpPr>
        <p:spPr>
          <a:xfrm>
            <a:off x="1278895" y="2449911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Installeren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monteren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Rechthoek 27"/>
          <p:cNvSpPr/>
          <p:nvPr/>
        </p:nvSpPr>
        <p:spPr>
          <a:xfrm>
            <a:off x="1278895" y="2756999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Besturen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automatiseren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Rechthoek 28"/>
          <p:cNvSpPr/>
          <p:nvPr/>
        </p:nvSpPr>
        <p:spPr>
          <a:xfrm>
            <a:off x="1278895" y="3057225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Bewerken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verbinden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van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materialen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Tekstvak 30"/>
          <p:cNvSpPr txBox="1"/>
          <p:nvPr/>
        </p:nvSpPr>
        <p:spPr>
          <a:xfrm>
            <a:off x="7280537" y="6007686"/>
            <a:ext cx="872355" cy="254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1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Vakcollege</a:t>
            </a:r>
            <a:endParaRPr lang="nl-NL" sz="1051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" name="Rechthoek 40"/>
          <p:cNvSpPr/>
          <p:nvPr/>
        </p:nvSpPr>
        <p:spPr>
          <a:xfrm>
            <a:off x="-86" y="4485710"/>
            <a:ext cx="9093762" cy="2066561"/>
          </a:xfrm>
          <a:prstGeom prst="rect">
            <a:avLst/>
          </a:prstGeom>
          <a:noFill/>
          <a:ln>
            <a:solidFill>
              <a:srgbClr val="FD8A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1"/>
          </a:p>
        </p:txBody>
      </p:sp>
      <p:sp>
        <p:nvSpPr>
          <p:cNvPr id="42" name="Rechthoek 41"/>
          <p:cNvSpPr/>
          <p:nvPr/>
        </p:nvSpPr>
        <p:spPr>
          <a:xfrm>
            <a:off x="6688274" y="4535431"/>
            <a:ext cx="2394400" cy="1927676"/>
          </a:xfrm>
          <a:prstGeom prst="rect">
            <a:avLst/>
          </a:prstGeom>
          <a:solidFill>
            <a:srgbClr val="FEAD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Zorg &amp; </a:t>
            </a:r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Welzijn</a:t>
            </a:r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 </a:t>
            </a:r>
            <a:endParaRPr lang="en-US" sz="12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20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3" name="Rechthoek 42"/>
          <p:cNvSpPr/>
          <p:nvPr/>
        </p:nvSpPr>
        <p:spPr>
          <a:xfrm>
            <a:off x="4675062" y="4543875"/>
            <a:ext cx="1989546" cy="1924468"/>
          </a:xfrm>
          <a:prstGeom prst="rect">
            <a:avLst/>
          </a:prstGeom>
          <a:solidFill>
            <a:srgbClr val="F173BE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Economie</a:t>
            </a:r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Ondernemen</a:t>
            </a:r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35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4" name="Rechthoek 43"/>
          <p:cNvSpPr/>
          <p:nvPr/>
        </p:nvSpPr>
        <p:spPr>
          <a:xfrm>
            <a:off x="2549422" y="4550340"/>
            <a:ext cx="2070499" cy="1918523"/>
          </a:xfrm>
          <a:prstGeom prst="rect">
            <a:avLst/>
          </a:prstGeom>
          <a:solidFill>
            <a:srgbClr val="6AC675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Bouwen</a:t>
            </a:r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Wonen</a:t>
            </a:r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Interieur</a:t>
            </a:r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35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5" name="Rechthoek 44"/>
          <p:cNvSpPr/>
          <p:nvPr/>
        </p:nvSpPr>
        <p:spPr>
          <a:xfrm>
            <a:off x="518940" y="4550340"/>
            <a:ext cx="1990725" cy="1918523"/>
          </a:xfrm>
          <a:prstGeom prst="rect">
            <a:avLst/>
          </a:prstGeom>
          <a:solidFill>
            <a:srgbClr val="42C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Produceren</a:t>
            </a:r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Installeren</a:t>
            </a:r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Energie</a:t>
            </a:r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35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8" name="Rechthoek 67"/>
          <p:cNvSpPr/>
          <p:nvPr/>
        </p:nvSpPr>
        <p:spPr>
          <a:xfrm>
            <a:off x="605919" y="5011224"/>
            <a:ext cx="855202" cy="349926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Booglassen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9" name="Rechthoek 68"/>
          <p:cNvSpPr/>
          <p:nvPr/>
        </p:nvSpPr>
        <p:spPr>
          <a:xfrm>
            <a:off x="613092" y="5444558"/>
            <a:ext cx="848029" cy="382488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Verspanings-technieken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0" name="Rechthoek 69"/>
          <p:cNvSpPr/>
          <p:nvPr/>
        </p:nvSpPr>
        <p:spPr>
          <a:xfrm>
            <a:off x="618148" y="5915471"/>
            <a:ext cx="838106" cy="346259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Plaat 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constructiewerk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1" name="Rechthoek 70"/>
          <p:cNvSpPr/>
          <p:nvPr/>
        </p:nvSpPr>
        <p:spPr>
          <a:xfrm>
            <a:off x="1606163" y="5438941"/>
            <a:ext cx="830054" cy="379883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Utiliteits-installatie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" name="Rechthoek 71"/>
          <p:cNvSpPr/>
          <p:nvPr/>
        </p:nvSpPr>
        <p:spPr>
          <a:xfrm>
            <a:off x="1598054" y="5019546"/>
            <a:ext cx="850368" cy="342962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Domotica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gl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 en 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automatiseren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4" name="Tekstvak 73"/>
          <p:cNvSpPr txBox="1"/>
          <p:nvPr/>
        </p:nvSpPr>
        <p:spPr>
          <a:xfrm rot="16200000">
            <a:off x="-758221" y="5364483"/>
            <a:ext cx="2056973" cy="415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1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Leerjaar</a:t>
            </a:r>
            <a:r>
              <a:rPr lang="en-US" sz="1051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4 </a:t>
            </a:r>
          </a:p>
          <a:p>
            <a:pPr algn="ctr"/>
            <a:r>
              <a:rPr lang="en-US" sz="105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 </a:t>
            </a:r>
            <a:r>
              <a:rPr lang="en-US" sz="105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beroepsgerichte</a:t>
            </a:r>
            <a:r>
              <a:rPr lang="en-US" sz="105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5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keuzevakken</a:t>
            </a:r>
            <a:endParaRPr lang="nl-NL" sz="105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5" name="Tekstvak 74"/>
          <p:cNvSpPr txBox="1"/>
          <p:nvPr/>
        </p:nvSpPr>
        <p:spPr>
          <a:xfrm rot="16200000">
            <a:off x="-575597" y="2519474"/>
            <a:ext cx="1800493" cy="577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1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Leerjaar</a:t>
            </a:r>
            <a:r>
              <a:rPr lang="en-US" sz="1051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3</a:t>
            </a:r>
          </a:p>
          <a:p>
            <a:pPr algn="ctr"/>
            <a:r>
              <a:rPr lang="en-US" sz="105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 </a:t>
            </a:r>
            <a:r>
              <a:rPr lang="en-US" sz="105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verplichte</a:t>
            </a:r>
            <a:r>
              <a:rPr lang="en-US" sz="105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5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profieldelen</a:t>
            </a:r>
            <a:r>
              <a:rPr lang="en-US" sz="105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</a:p>
          <a:p>
            <a:pPr algn="ctr"/>
            <a:r>
              <a:rPr lang="en-US" sz="105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 </a:t>
            </a:r>
            <a:r>
              <a:rPr lang="en-US" sz="105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keuze</a:t>
            </a:r>
            <a:r>
              <a:rPr lang="en-US" sz="105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5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profiel</a:t>
            </a:r>
            <a:r>
              <a:rPr lang="en-US" sz="105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76" name="Tekstvak 75"/>
          <p:cNvSpPr txBox="1"/>
          <p:nvPr/>
        </p:nvSpPr>
        <p:spPr>
          <a:xfrm>
            <a:off x="18577" y="702439"/>
            <a:ext cx="1101584" cy="415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1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Leerjaar</a:t>
            </a:r>
            <a:r>
              <a:rPr lang="en-US" sz="1051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1 &amp; 2 </a:t>
            </a:r>
          </a:p>
          <a:p>
            <a:r>
              <a:rPr lang="en-US" sz="105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Vakcollege</a:t>
            </a:r>
            <a:endParaRPr lang="nl-NL" sz="105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7" name="Tekstvak 76"/>
          <p:cNvSpPr txBox="1"/>
          <p:nvPr/>
        </p:nvSpPr>
        <p:spPr>
          <a:xfrm>
            <a:off x="3174559" y="77205"/>
            <a:ext cx="2720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794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Vakcollege Rijnmond</a:t>
            </a:r>
            <a:endParaRPr lang="nl-NL" sz="2000" b="1" dirty="0">
              <a:solidFill>
                <a:srgbClr val="F7941D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0" name="Rechthoek 39"/>
          <p:cNvSpPr/>
          <p:nvPr/>
        </p:nvSpPr>
        <p:spPr>
          <a:xfrm>
            <a:off x="492165" y="3655263"/>
            <a:ext cx="8528414" cy="563819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Keuze</a:t>
            </a:r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profiel</a:t>
            </a:r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     </a:t>
            </a: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35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Rechthoek 33"/>
          <p:cNvSpPr/>
          <p:nvPr/>
        </p:nvSpPr>
        <p:spPr>
          <a:xfrm>
            <a:off x="3114742" y="3835545"/>
            <a:ext cx="1165344" cy="339245"/>
          </a:xfrm>
          <a:prstGeom prst="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Ondersteuning</a:t>
            </a:r>
            <a:r>
              <a:rPr lang="en-US" sz="80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80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bij</a:t>
            </a:r>
            <a:r>
              <a:rPr lang="en-US" sz="80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sport </a:t>
            </a:r>
            <a:r>
              <a:rPr lang="en-US" sz="50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</a:t>
            </a:r>
            <a:r>
              <a:rPr lang="en-US" sz="80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80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bewegingsactiviteiten</a:t>
            </a:r>
            <a:endParaRPr lang="nl-NL" sz="8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Rechthoek 34"/>
          <p:cNvSpPr/>
          <p:nvPr/>
        </p:nvSpPr>
        <p:spPr>
          <a:xfrm>
            <a:off x="4303213" y="3842160"/>
            <a:ext cx="797669" cy="326016"/>
          </a:xfrm>
          <a:prstGeom prst="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Ondernemen</a:t>
            </a:r>
            <a:endParaRPr lang="nl-NL" sz="8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Rechthoek 35"/>
          <p:cNvSpPr/>
          <p:nvPr/>
        </p:nvSpPr>
        <p:spPr>
          <a:xfrm>
            <a:off x="6170804" y="3840628"/>
            <a:ext cx="1485900" cy="329081"/>
          </a:xfrm>
          <a:prstGeom prst="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Geuniformeerde</a:t>
            </a:r>
            <a:r>
              <a:rPr lang="en-US" sz="80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80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dienstverlening</a:t>
            </a:r>
            <a:r>
              <a:rPr lang="en-US" sz="80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80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</a:t>
            </a:r>
            <a:r>
              <a:rPr lang="en-US" sz="80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80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veiligheid</a:t>
            </a:r>
            <a:endParaRPr lang="nl-NL" sz="8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Rechthoek 36"/>
          <p:cNvSpPr/>
          <p:nvPr/>
        </p:nvSpPr>
        <p:spPr>
          <a:xfrm>
            <a:off x="7668343" y="3842951"/>
            <a:ext cx="1335565" cy="329081"/>
          </a:xfrm>
          <a:prstGeom prst="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Kennismaking met uiterlijke verzorging</a:t>
            </a:r>
          </a:p>
        </p:txBody>
      </p:sp>
      <p:sp>
        <p:nvSpPr>
          <p:cNvPr id="38" name="Rechthoek 37"/>
          <p:cNvSpPr/>
          <p:nvPr/>
        </p:nvSpPr>
        <p:spPr>
          <a:xfrm>
            <a:off x="5124009" y="3842160"/>
            <a:ext cx="1027326" cy="332140"/>
          </a:xfrm>
          <a:prstGeom prst="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bijzondere keuken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4660287" y="3281701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7941D"/>
                </a:solidFill>
              </a:rPr>
              <a:t>+</a:t>
            </a:r>
            <a:endParaRPr lang="nl-NL" sz="3000" dirty="0">
              <a:solidFill>
                <a:srgbClr val="F7941D"/>
              </a:solidFill>
            </a:endParaRPr>
          </a:p>
        </p:txBody>
      </p:sp>
      <p:sp>
        <p:nvSpPr>
          <p:cNvPr id="78" name="Gelijkbenige driehoek 77"/>
          <p:cNvSpPr/>
          <p:nvPr/>
        </p:nvSpPr>
        <p:spPr>
          <a:xfrm rot="10800000">
            <a:off x="7557797" y="-1173"/>
            <a:ext cx="1586204" cy="1558748"/>
          </a:xfrm>
          <a:prstGeom prst="triangle">
            <a:avLst>
              <a:gd name="adj" fmla="val 0"/>
            </a:avLst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 sz="1351"/>
          </a:p>
        </p:txBody>
      </p:sp>
      <p:pic>
        <p:nvPicPr>
          <p:cNvPr id="79" name="Afbeelding 78" descr="G:\Locatie Rijnmond\Organisatie\Communicatie &amp; Kwaliteit\Communicatie 2015-2016\Huisstijl\Logo´s\RM\JPEG diapositief\RM Diap (zelf diap gemaakt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000" y="38189"/>
            <a:ext cx="837691" cy="658753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Rechthoek 45"/>
          <p:cNvSpPr/>
          <p:nvPr/>
        </p:nvSpPr>
        <p:spPr>
          <a:xfrm>
            <a:off x="6816050" y="5006463"/>
            <a:ext cx="947563" cy="422362"/>
          </a:xfrm>
          <a:prstGeom prst="rect">
            <a:avLst/>
          </a:prstGeom>
          <a:solidFill>
            <a:srgbClr val="FFFFFF"/>
          </a:solidFill>
          <a:ln>
            <a:solidFill>
              <a:srgbClr val="FD8A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Assistentie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in de 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gezondheidszorg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Rechthoek 46"/>
          <p:cNvSpPr/>
          <p:nvPr/>
        </p:nvSpPr>
        <p:spPr>
          <a:xfrm>
            <a:off x="6791053" y="5505489"/>
            <a:ext cx="972559" cy="387971"/>
          </a:xfrm>
          <a:prstGeom prst="rect">
            <a:avLst/>
          </a:prstGeom>
          <a:solidFill>
            <a:srgbClr val="FFFFFF"/>
          </a:solidFill>
          <a:ln>
            <a:solidFill>
              <a:srgbClr val="FD8A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Welzijn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kind en 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jongere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8" name="Rechthoek 47"/>
          <p:cNvSpPr/>
          <p:nvPr/>
        </p:nvSpPr>
        <p:spPr>
          <a:xfrm>
            <a:off x="8012247" y="5022579"/>
            <a:ext cx="912364" cy="444642"/>
          </a:xfrm>
          <a:prstGeom prst="rect">
            <a:avLst/>
          </a:prstGeom>
          <a:solidFill>
            <a:srgbClr val="FFFFFF"/>
          </a:solidFill>
          <a:ln>
            <a:solidFill>
              <a:srgbClr val="FD8A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Welzijn, volwassenen en ouderen</a:t>
            </a:r>
          </a:p>
        </p:txBody>
      </p:sp>
      <p:cxnSp>
        <p:nvCxnSpPr>
          <p:cNvPr id="82" name="Rechte verbindingslijn 81"/>
          <p:cNvCxnSpPr/>
          <p:nvPr/>
        </p:nvCxnSpPr>
        <p:spPr>
          <a:xfrm>
            <a:off x="5207287" y="5130718"/>
            <a:ext cx="10226" cy="657201"/>
          </a:xfrm>
          <a:prstGeom prst="line">
            <a:avLst/>
          </a:prstGeom>
          <a:ln>
            <a:solidFill>
              <a:srgbClr val="FC229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0" name="Rechthoek 49"/>
          <p:cNvSpPr/>
          <p:nvPr/>
        </p:nvSpPr>
        <p:spPr>
          <a:xfrm>
            <a:off x="4748547" y="5389059"/>
            <a:ext cx="904643" cy="387971"/>
          </a:xfrm>
          <a:prstGeom prst="rect">
            <a:avLst/>
          </a:prstGeom>
          <a:solidFill>
            <a:srgbClr val="FFFFFF"/>
          </a:solidFill>
          <a:ln>
            <a:solidFill>
              <a:srgbClr val="FC2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Webshop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2" name="Rechthoek 51"/>
          <p:cNvSpPr/>
          <p:nvPr/>
        </p:nvSpPr>
        <p:spPr>
          <a:xfrm>
            <a:off x="4765192" y="4974537"/>
            <a:ext cx="904643" cy="339440"/>
          </a:xfrm>
          <a:prstGeom prst="rect">
            <a:avLst/>
          </a:prstGeom>
          <a:solidFill>
            <a:srgbClr val="FFFFFF"/>
          </a:solidFill>
          <a:ln>
            <a:solidFill>
              <a:srgbClr val="FC2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Mode en design</a:t>
            </a:r>
          </a:p>
        </p:txBody>
      </p:sp>
      <p:sp>
        <p:nvSpPr>
          <p:cNvPr id="53" name="Rechthoek 52"/>
          <p:cNvSpPr/>
          <p:nvPr/>
        </p:nvSpPr>
        <p:spPr>
          <a:xfrm>
            <a:off x="5712287" y="4974538"/>
            <a:ext cx="904643" cy="345608"/>
          </a:xfrm>
          <a:prstGeom prst="rect">
            <a:avLst/>
          </a:prstGeom>
          <a:solidFill>
            <a:srgbClr val="FFFFFF"/>
          </a:solidFill>
          <a:ln>
            <a:solidFill>
              <a:srgbClr val="FC2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Presentatie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styling (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gl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5" name="Rechthoek 54"/>
          <p:cNvSpPr/>
          <p:nvPr/>
        </p:nvSpPr>
        <p:spPr>
          <a:xfrm>
            <a:off x="2585355" y="4862038"/>
            <a:ext cx="1980779" cy="168577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Constructieve aansluitingen en afwerking </a:t>
            </a:r>
          </a:p>
        </p:txBody>
      </p:sp>
      <p:sp>
        <p:nvSpPr>
          <p:cNvPr id="87" name="Tekstvak 86"/>
          <p:cNvSpPr txBox="1"/>
          <p:nvPr/>
        </p:nvSpPr>
        <p:spPr>
          <a:xfrm>
            <a:off x="2926211" y="6528217"/>
            <a:ext cx="2133918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>
                <a:solidFill>
                  <a:schemeClr val="bg1">
                    <a:lumMod val="65000"/>
                  </a:schemeClr>
                </a:solidFill>
              </a:rPr>
              <a:t>www.vakcollegerijnmond.nl</a:t>
            </a:r>
            <a:endParaRPr lang="nl-NL" sz="135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3" name="Rechthoek 82"/>
          <p:cNvSpPr/>
          <p:nvPr/>
        </p:nvSpPr>
        <p:spPr>
          <a:xfrm>
            <a:off x="1963897" y="3835545"/>
            <a:ext cx="1143968" cy="339245"/>
          </a:xfrm>
          <a:prstGeom prst="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Interieurontwerp en </a:t>
            </a:r>
            <a:r>
              <a:rPr lang="nl-NL" sz="80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disign</a:t>
            </a:r>
            <a:endParaRPr lang="nl-NL" sz="8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8" name="Rechthoek 87"/>
          <p:cNvSpPr/>
          <p:nvPr/>
        </p:nvSpPr>
        <p:spPr>
          <a:xfrm>
            <a:off x="5069022" y="825954"/>
            <a:ext cx="3286125" cy="2386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1" b="1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Mens</a:t>
            </a:r>
            <a:r>
              <a:rPr lang="en-US" sz="1051" b="1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1051" b="1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Dienstverlening</a:t>
            </a:r>
            <a:endParaRPr lang="nl-NL" sz="1051" b="1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9" name="Rechthoek 88"/>
          <p:cNvSpPr/>
          <p:nvPr/>
        </p:nvSpPr>
        <p:spPr>
          <a:xfrm>
            <a:off x="1616121" y="5911334"/>
            <a:ext cx="827417" cy="357227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Drinkwater 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sanitair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1" name="Rechthoek 90"/>
          <p:cNvSpPr/>
          <p:nvPr/>
        </p:nvSpPr>
        <p:spPr>
          <a:xfrm>
            <a:off x="2588201" y="5066206"/>
            <a:ext cx="1980779" cy="168577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Schoon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metselwerk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metselen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2" name="Rechthoek 91"/>
          <p:cNvSpPr/>
          <p:nvPr/>
        </p:nvSpPr>
        <p:spPr>
          <a:xfrm>
            <a:off x="2588201" y="5276861"/>
            <a:ext cx="1980779" cy="168577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Schilderen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van 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hout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steenachtige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onder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3" name="Rechthoek 92"/>
          <p:cNvSpPr/>
          <p:nvPr/>
        </p:nvSpPr>
        <p:spPr>
          <a:xfrm>
            <a:off x="2588201" y="5486858"/>
            <a:ext cx="1980779" cy="168577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Gevelopeningen (timmeren/</a:t>
            </a:r>
            <a:r>
              <a:rPr lang="nl-NL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fijnhout</a:t>
            </a:r>
            <a:r>
              <a:rPr lang="nl-NL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94" name="Rechthoek 93"/>
          <p:cNvSpPr/>
          <p:nvPr/>
        </p:nvSpPr>
        <p:spPr>
          <a:xfrm>
            <a:off x="2601974" y="5699546"/>
            <a:ext cx="1980779" cy="168577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Wandafwerking (schilderen/</a:t>
            </a:r>
            <a:r>
              <a:rPr lang="nl-NL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stucadoren</a:t>
            </a:r>
            <a:r>
              <a:rPr lang="nl-NL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95" name="Rechthoek 94"/>
          <p:cNvSpPr/>
          <p:nvPr/>
        </p:nvSpPr>
        <p:spPr>
          <a:xfrm>
            <a:off x="2598150" y="5918154"/>
            <a:ext cx="1980779" cy="168577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Glaszetten</a:t>
            </a:r>
            <a:r>
              <a:rPr lang="nl-NL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96" name="Rechthoek 95"/>
          <p:cNvSpPr/>
          <p:nvPr/>
        </p:nvSpPr>
        <p:spPr>
          <a:xfrm>
            <a:off x="2594278" y="6126394"/>
            <a:ext cx="1980779" cy="168577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Meubelmaken</a:t>
            </a:r>
            <a:r>
              <a:rPr lang="nl-NL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85" name="Rechthoek 84"/>
          <p:cNvSpPr/>
          <p:nvPr/>
        </p:nvSpPr>
        <p:spPr>
          <a:xfrm>
            <a:off x="1224024" y="3836262"/>
            <a:ext cx="707918" cy="329789"/>
          </a:xfrm>
          <a:prstGeom prst="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Digispel</a:t>
            </a:r>
            <a:endParaRPr lang="nl-NL" sz="8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6" name="Rechthoek 85"/>
          <p:cNvSpPr/>
          <p:nvPr/>
        </p:nvSpPr>
        <p:spPr>
          <a:xfrm>
            <a:off x="6798683" y="6008647"/>
            <a:ext cx="972559" cy="387971"/>
          </a:xfrm>
          <a:prstGeom prst="rect">
            <a:avLst/>
          </a:prstGeom>
          <a:solidFill>
            <a:srgbClr val="FFFFFF"/>
          </a:solidFill>
          <a:ln>
            <a:solidFill>
              <a:srgbClr val="FD8A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Haarverzorging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0" name="Rechthoek 89"/>
          <p:cNvSpPr/>
          <p:nvPr/>
        </p:nvSpPr>
        <p:spPr>
          <a:xfrm>
            <a:off x="8011264" y="5518552"/>
            <a:ext cx="931747" cy="387971"/>
          </a:xfrm>
          <a:prstGeom prst="rect">
            <a:avLst/>
          </a:prstGeom>
          <a:solidFill>
            <a:srgbClr val="FFFFFF"/>
          </a:solidFill>
          <a:ln>
            <a:solidFill>
              <a:srgbClr val="FD8A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huidverzorging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0" name="Rechthoek 99"/>
          <p:cNvSpPr/>
          <p:nvPr/>
        </p:nvSpPr>
        <p:spPr>
          <a:xfrm>
            <a:off x="2594277" y="6345002"/>
            <a:ext cx="1980779" cy="168577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Dak- en kopconstructies </a:t>
            </a:r>
          </a:p>
        </p:txBody>
      </p:sp>
      <p:sp>
        <p:nvSpPr>
          <p:cNvPr id="73" name="Rechthoek 72">
            <a:extLst>
              <a:ext uri="{FF2B5EF4-FFF2-40B4-BE49-F238E27FC236}">
                <a16:creationId xmlns:a16="http://schemas.microsoft.com/office/drawing/2014/main" id="{2C7D7919-10E7-4423-BBC0-0E3A644142BC}"/>
              </a:ext>
            </a:extLst>
          </p:cNvPr>
          <p:cNvSpPr/>
          <p:nvPr/>
        </p:nvSpPr>
        <p:spPr>
          <a:xfrm>
            <a:off x="245498" y="3835545"/>
            <a:ext cx="955399" cy="329789"/>
          </a:xfrm>
          <a:prstGeom prst="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Motorvoertuigen</a:t>
            </a:r>
            <a:endParaRPr lang="nl-NL" sz="8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25257759-22C4-4051-8BAA-335F6167FB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2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92"/>
    </mc:Choice>
    <mc:Fallback xmlns="">
      <p:transition spd="slow" advTm="71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4A794915128F49B72CF21D800FBC65" ma:contentTypeVersion="6" ma:contentTypeDescription="Een nieuw document maken." ma:contentTypeScope="" ma:versionID="392d8e030adf2369be04d03aab2f7bfc">
  <xsd:schema xmlns:xsd="http://www.w3.org/2001/XMLSchema" xmlns:xs="http://www.w3.org/2001/XMLSchema" xmlns:p="http://schemas.microsoft.com/office/2006/metadata/properties" xmlns:ns3="c48539dc-aed0-4f1c-9d1c-226a6f3c7c75" xmlns:ns4="d8fe04f8-4820-4112-997a-c077c9eaeb00" targetNamespace="http://schemas.microsoft.com/office/2006/metadata/properties" ma:root="true" ma:fieldsID="76cbbcc14aa5aece6d37dbd9038ba44f" ns3:_="" ns4:_="">
    <xsd:import namespace="c48539dc-aed0-4f1c-9d1c-226a6f3c7c75"/>
    <xsd:import namespace="d8fe04f8-4820-4112-997a-c077c9eaeb0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8539dc-aed0-4f1c-9d1c-226a6f3c7c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fe04f8-4820-4112-997a-c077c9eaeb0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BA10DE-3B2A-42A5-BC48-451BE0992CC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A7C565-368B-4181-B225-B56AA7CB7C59}">
  <ds:schemaRefs>
    <ds:schemaRef ds:uri="http://purl.org/dc/elements/1.1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d8fe04f8-4820-4112-997a-c077c9eaeb00"/>
    <ds:schemaRef ds:uri="c48539dc-aed0-4f1c-9d1c-226a6f3c7c75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1B68C0A-DDBF-4BDF-A2E5-559CFC286F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8539dc-aed0-4f1c-9d1c-226a6f3c7c75"/>
    <ds:schemaRef ds:uri="d8fe04f8-4820-4112-997a-c077c9eaeb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5518</TotalTime>
  <Words>531</Words>
  <Application>Microsoft Office PowerPoint</Application>
  <PresentationFormat>Diavoorstelling (4:3)</PresentationFormat>
  <Paragraphs>238</Paragraphs>
  <Slides>5</Slides>
  <Notes>4</Notes>
  <HiddenSlides>0</HiddenSlides>
  <MMClips>5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Segoe UI</vt:lpstr>
      <vt:lpstr>Times New Roman</vt:lpstr>
      <vt:lpstr>Wingdings</vt:lpstr>
      <vt:lpstr>Kantoorthema</vt:lpstr>
      <vt:lpstr>Informatieavond  klas 2 schooljaar 2020/2021</vt:lpstr>
      <vt:lpstr>Ouder informatieavond klas 2GK1</vt:lpstr>
      <vt:lpstr>Ouder informatieavond klas 2GK1</vt:lpstr>
      <vt:lpstr>Ouder informatieavond klas 2GK1</vt:lpstr>
      <vt:lpstr>PowerPoint-presentatie</vt:lpstr>
    </vt:vector>
  </TitlesOfParts>
  <Company>Andreas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Kwaliteit Stichting Andreas College</dc:title>
  <dc:creator>Cees van Eeden</dc:creator>
  <cp:lastModifiedBy>Eeden, C.van</cp:lastModifiedBy>
  <cp:revision>83</cp:revision>
  <cp:lastPrinted>2016-03-24T11:07:25Z</cp:lastPrinted>
  <dcterms:created xsi:type="dcterms:W3CDTF">2016-02-08T10:04:06Z</dcterms:created>
  <dcterms:modified xsi:type="dcterms:W3CDTF">2020-09-16T08:16:39Z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0x010100754A794915128F49B72CF21D800FBC65</vt:lpwstr>
  </property>
</Properties>
</file>