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3"/>
  </p:notesMasterIdLst>
  <p:sldIdLst>
    <p:sldId id="256" r:id="rId5"/>
    <p:sldId id="260" r:id="rId6"/>
    <p:sldId id="268" r:id="rId7"/>
    <p:sldId id="269" r:id="rId8"/>
    <p:sldId id="270" r:id="rId9"/>
    <p:sldId id="261" r:id="rId10"/>
    <p:sldId id="271" r:id="rId11"/>
    <p:sldId id="262" r:id="rId12"/>
  </p:sldIdLst>
  <p:sldSz cx="9144000" cy="6858000" type="screen4x3"/>
  <p:notesSz cx="6799263" cy="9929813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5D7D06-EB4F-4BBC-E5BF-1C1363670121}" v="11" dt="2020-09-09T09:09:06.816"/>
    <p1510:client id="{80115C31-9E09-438A-8A04-74DACCEE422F}" v="67" dt="2020-09-15T12:46:41.497"/>
    <p1510:client id="{E8F48895-B99D-4882-9E0B-8AA368FA179A}" v="48" dt="2020-09-08T12:06:44.6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71" autoAdjust="0"/>
  </p:normalViewPr>
  <p:slideViewPr>
    <p:cSldViewPr>
      <p:cViewPr varScale="1">
        <p:scale>
          <a:sx n="63" d="100"/>
          <a:sy n="63" d="100"/>
        </p:scale>
        <p:origin x="1380" y="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57E277-91AD-4185-AEAD-415BE7258AD8}" type="datetimeFigureOut">
              <a:rPr lang="nl-NL" smtClean="0"/>
              <a:t>16-9-2020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1342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3F4B65-327E-4561-8B25-545C8DE0CBC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26565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F4B65-327E-4561-8B25-545C8DE0CBC1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867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F4B65-327E-4561-8B25-545C8DE0CBC1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6188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F4B65-327E-4561-8B25-545C8DE0CBC1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3668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F4B65-327E-4561-8B25-545C8DE0CBC1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6690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F4B65-327E-4561-8B25-545C8DE0CBC1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78824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F4B65-327E-4561-8B25-545C8DE0CBC1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35601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F4B65-327E-4561-8B25-545C8DE0CBC1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14728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F4B65-327E-4561-8B25-545C8DE0CBC1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1616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2CCDE-D020-4F40-85FA-11040716ED73}" type="datetimeFigureOut">
              <a:rPr lang="nl-NL" smtClean="0"/>
              <a:t>16-9-2020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4733A-F08A-4FC1-A250-531B96FF6D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5269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2CCDE-D020-4F40-85FA-11040716ED73}" type="datetimeFigureOut">
              <a:rPr lang="nl-NL" smtClean="0"/>
              <a:t>16-9-2020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4733A-F08A-4FC1-A250-531B96FF6D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3160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2CCDE-D020-4F40-85FA-11040716ED73}" type="datetimeFigureOut">
              <a:rPr lang="nl-NL" smtClean="0"/>
              <a:t>16-9-2020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4733A-F08A-4FC1-A250-531B96FF6D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3260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2CCDE-D020-4F40-85FA-11040716ED73}" type="datetimeFigureOut">
              <a:rPr lang="nl-NL" smtClean="0"/>
              <a:t>16-9-2020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4733A-F08A-4FC1-A250-531B96FF6D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2108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2CCDE-D020-4F40-85FA-11040716ED73}" type="datetimeFigureOut">
              <a:rPr lang="nl-NL" smtClean="0"/>
              <a:t>16-9-2020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4733A-F08A-4FC1-A250-531B96FF6D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93266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2CCDE-D020-4F40-85FA-11040716ED73}" type="datetimeFigureOut">
              <a:rPr lang="nl-NL" smtClean="0"/>
              <a:t>16-9-2020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4733A-F08A-4FC1-A250-531B96FF6D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04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2CCDE-D020-4F40-85FA-11040716ED73}" type="datetimeFigureOut">
              <a:rPr lang="nl-NL" smtClean="0"/>
              <a:t>16-9-2020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4733A-F08A-4FC1-A250-531B96FF6D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1764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2CCDE-D020-4F40-85FA-11040716ED73}" type="datetimeFigureOut">
              <a:rPr lang="nl-NL" smtClean="0"/>
              <a:t>16-9-2020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4733A-F08A-4FC1-A250-531B96FF6D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7503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2CCDE-D020-4F40-85FA-11040716ED73}" type="datetimeFigureOut">
              <a:rPr lang="nl-NL" smtClean="0"/>
              <a:t>16-9-2020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4733A-F08A-4FC1-A250-531B96FF6D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4499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2CCDE-D020-4F40-85FA-11040716ED73}" type="datetimeFigureOut">
              <a:rPr lang="nl-NL" smtClean="0"/>
              <a:t>16-9-2020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4733A-F08A-4FC1-A250-531B96FF6D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7062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2CCDE-D020-4F40-85FA-11040716ED73}" type="datetimeFigureOut">
              <a:rPr lang="nl-NL" smtClean="0"/>
              <a:t>16-9-2020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4733A-F08A-4FC1-A250-531B96FF6D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1117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02CCDE-D020-4F40-85FA-11040716ED73}" type="datetimeFigureOut">
              <a:rPr lang="nl-NL" smtClean="0"/>
              <a:t>16-9-2020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4733A-F08A-4FC1-A250-531B96FF6D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3161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hyperlink" Target="mailto:c.vaneeden@vakcollegerijnmond.nl" TargetMode="External"/><Relationship Id="rId5" Type="http://schemas.openxmlformats.org/officeDocument/2006/relationships/hyperlink" Target="mailto:b.janssens@vakcollegerijnmond.nl" TargetMode="External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48680"/>
            <a:ext cx="9180512" cy="2381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23528" y="1064393"/>
            <a:ext cx="5256584" cy="1350830"/>
          </a:xfrm>
        </p:spPr>
        <p:txBody>
          <a:bodyPr>
            <a:normAutofit fontScale="90000"/>
          </a:bodyPr>
          <a:lstStyle/>
          <a:p>
            <a:r>
              <a:rPr lang="nl-NL" sz="3400" dirty="0">
                <a:solidFill>
                  <a:schemeClr val="bg1"/>
                </a:solidFill>
                <a:latin typeface="Segoe UI"/>
                <a:ea typeface="Segoe UI" panose="020B0502040204020203" pitchFamily="34" charset="0"/>
                <a:cs typeface="Segoe UI"/>
              </a:rPr>
              <a:t>Informatieavond </a:t>
            </a:r>
            <a:br>
              <a:rPr lang="nl-NL" sz="3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nl-NL" sz="3400">
                <a:solidFill>
                  <a:schemeClr val="bg1"/>
                </a:solidFill>
                <a:latin typeface="Segoe UI"/>
                <a:ea typeface="Segoe UI" panose="020B0502040204020203" pitchFamily="34" charset="0"/>
                <a:cs typeface="Segoe UI"/>
              </a:rPr>
              <a:t>klas 1 schooljaar 2020/2021</a:t>
            </a:r>
            <a:endParaRPr lang="nl-NL" sz="340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Afbeelding 4" descr="\\andreas.local\andreas\medewerkerhomedirs$\RMD\moos\Communicatie 2015-2016\Huisstijl\Logo´s\SAC\PNG\Logo Andreas College definitief - Paars RGB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5788569"/>
            <a:ext cx="1495425" cy="79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232" y="938845"/>
            <a:ext cx="2033216" cy="1600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285294F-D795-465A-B4B6-2D4976A5993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5" y="3429000"/>
            <a:ext cx="4644517" cy="3096344"/>
          </a:xfrm>
          <a:prstGeom prst="rect">
            <a:avLst/>
          </a:prstGeom>
        </p:spPr>
      </p:pic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4BD59D7A-8C6D-4127-BF6B-3356B16BCC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36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022"/>
    </mc:Choice>
    <mc:Fallback xmlns="">
      <p:transition spd="slow" advTm="76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62352"/>
            <a:ext cx="8229600" cy="844666"/>
          </a:xfrm>
        </p:spPr>
        <p:txBody>
          <a:bodyPr>
            <a:noAutofit/>
          </a:bodyPr>
          <a:lstStyle/>
          <a:p>
            <a:pPr algn="l"/>
            <a:r>
              <a:rPr lang="nl-NL" sz="3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Informatieavond klas 1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536628"/>
            <a:ext cx="8507288" cy="5060724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</a:pPr>
            <a:r>
              <a:rPr lang="nl-NL" sz="2000" dirty="0">
                <a:latin typeface="Calibri" panose="020F0502020204030204" pitchFamily="34" charset="0"/>
                <a:ea typeface="Segoe UI" panose="020B0502040204020203" pitchFamily="34" charset="0"/>
                <a:cs typeface="Calibri" panose="020F0502020204030204" pitchFamily="34" charset="0"/>
              </a:rPr>
              <a:t>Rol van de mentor</a:t>
            </a:r>
          </a:p>
          <a:p>
            <a:pPr>
              <a:spcBef>
                <a:spcPts val="300"/>
              </a:spcBef>
            </a:pPr>
            <a:r>
              <a:rPr lang="nl-NL" sz="2000" dirty="0">
                <a:latin typeface="Calibri" panose="020F0502020204030204" pitchFamily="34" charset="0"/>
                <a:ea typeface="Segoe UI" panose="020B0502040204020203" pitchFamily="34" charset="0"/>
                <a:cs typeface="Calibri" panose="020F0502020204030204" pitchFamily="34" charset="0"/>
              </a:rPr>
              <a:t>Invulling mentoruren</a:t>
            </a:r>
          </a:p>
          <a:p>
            <a:pPr>
              <a:spcBef>
                <a:spcPts val="300"/>
              </a:spcBef>
            </a:pPr>
            <a:r>
              <a:rPr lang="nl-NL" sz="2000" dirty="0">
                <a:latin typeface="Calibri" panose="020F0502020204030204" pitchFamily="34" charset="0"/>
                <a:ea typeface="Segoe UI" panose="020B0502040204020203" pitchFamily="34" charset="0"/>
                <a:cs typeface="Calibri" panose="020F0502020204030204" pitchFamily="34" charset="0"/>
              </a:rPr>
              <a:t>Startgesprekken</a:t>
            </a:r>
          </a:p>
          <a:p>
            <a:pPr>
              <a:lnSpc>
                <a:spcPct val="150000"/>
              </a:lnSpc>
              <a:spcBef>
                <a:spcPts val="300"/>
              </a:spcBef>
            </a:pPr>
            <a:r>
              <a:rPr lang="nl-NL" sz="2000" dirty="0">
                <a:latin typeface="Calibri" panose="020F0502020204030204" pitchFamily="34" charset="0"/>
                <a:ea typeface="Segoe UI" panose="020B0502040204020203" pitchFamily="34" charset="0"/>
                <a:cs typeface="Calibri" panose="020F0502020204030204" pitchFamily="34" charset="0"/>
              </a:rPr>
              <a:t>Contact tussen thuis en school</a:t>
            </a:r>
          </a:p>
          <a:p>
            <a:pPr>
              <a:lnSpc>
                <a:spcPct val="150000"/>
              </a:lnSpc>
              <a:spcBef>
                <a:spcPts val="300"/>
              </a:spcBef>
            </a:pPr>
            <a:r>
              <a:rPr lang="nl-NL" sz="2000" dirty="0">
                <a:latin typeface="Calibri" panose="020F0502020204030204" pitchFamily="34" charset="0"/>
                <a:ea typeface="Segoe UI" panose="020B0502040204020203" pitchFamily="34" charset="0"/>
                <a:cs typeface="Calibri" panose="020F0502020204030204" pitchFamily="34" charset="0"/>
              </a:rPr>
              <a:t>Lesuitval: inval uur / aula uur / uitval </a:t>
            </a:r>
          </a:p>
          <a:p>
            <a:pPr>
              <a:lnSpc>
                <a:spcPct val="150000"/>
              </a:lnSpc>
              <a:spcBef>
                <a:spcPts val="300"/>
              </a:spcBef>
            </a:pPr>
            <a:r>
              <a:rPr lang="nl-NL" sz="2000" dirty="0">
                <a:latin typeface="Calibri" panose="020F0502020204030204" pitchFamily="34" charset="0"/>
                <a:ea typeface="Segoe UI" panose="020B0502040204020203" pitchFamily="34" charset="0"/>
                <a:cs typeface="Calibri" panose="020F0502020204030204" pitchFamily="34" charset="0"/>
              </a:rPr>
              <a:t>Online lessen</a:t>
            </a:r>
          </a:p>
          <a:p>
            <a:pPr>
              <a:lnSpc>
                <a:spcPct val="150000"/>
              </a:lnSpc>
              <a:spcBef>
                <a:spcPts val="300"/>
              </a:spcBef>
            </a:pPr>
            <a:r>
              <a:rPr lang="nl-NL" sz="2000" dirty="0">
                <a:latin typeface="Calibri" panose="020F0502020204030204" pitchFamily="34" charset="0"/>
                <a:ea typeface="Segoe UI" panose="020B0502040204020203" pitchFamily="34" charset="0"/>
                <a:cs typeface="Calibri" panose="020F0502020204030204" pitchFamily="34" charset="0"/>
              </a:rPr>
              <a:t>Rapporten (3 x per schooljaar) en tafeltjesavond (2 x per schooljaar);</a:t>
            </a:r>
          </a:p>
          <a:p>
            <a:r>
              <a:rPr lang="nl-NL" sz="2000" dirty="0">
                <a:latin typeface="Calibri" panose="020F0502020204030204" pitchFamily="34" charset="0"/>
                <a:ea typeface="Segoe UI" panose="020B0502040204020203" pitchFamily="34" charset="0"/>
                <a:cs typeface="Calibri" panose="020F0502020204030204" pitchFamily="34" charset="0"/>
              </a:rPr>
              <a:t>Schoolgids </a:t>
            </a:r>
            <a:r>
              <a:rPr lang="nl-NL" sz="2000" dirty="0" err="1">
                <a:latin typeface="Calibri" panose="020F0502020204030204" pitchFamily="34" charset="0"/>
                <a:ea typeface="Segoe UI" panose="020B0502040204020203" pitchFamily="34" charset="0"/>
                <a:cs typeface="Calibri" panose="020F0502020204030204" pitchFamily="34" charset="0"/>
              </a:rPr>
              <a:t>Vakcollege</a:t>
            </a:r>
            <a:r>
              <a:rPr lang="nl-NL" sz="2000" dirty="0">
                <a:latin typeface="Calibri" panose="020F0502020204030204" pitchFamily="34" charset="0"/>
                <a:ea typeface="Segoe UI" panose="020B0502040204020203" pitchFamily="34" charset="0"/>
                <a:cs typeface="Calibri" panose="020F0502020204030204" pitchFamily="34" charset="0"/>
              </a:rPr>
              <a:t> Rijnmond: onder de kopjes “Menu” en “Downloads” op website;</a:t>
            </a:r>
          </a:p>
          <a:p>
            <a:pPr>
              <a:lnSpc>
                <a:spcPct val="150000"/>
              </a:lnSpc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endParaRPr lang="nl-NL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6" t="1999" b="96001"/>
          <a:stretch/>
        </p:blipFill>
        <p:spPr>
          <a:xfrm>
            <a:off x="0" y="1367057"/>
            <a:ext cx="9144000" cy="45719"/>
          </a:xfrm>
          <a:prstGeom prst="rect">
            <a:avLst/>
          </a:prstGeom>
        </p:spPr>
      </p:pic>
      <p:pic>
        <p:nvPicPr>
          <p:cNvPr id="12" name="Picture 2" descr="\\andreas.local\andreas\medewerkerhomedirs$\RMD\moos\Communicatie 2015-2016\Huisstijl\Logo´s\RM\PNG\Logo Rijnmond definitief - Oranje RGB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260648"/>
            <a:ext cx="1164342" cy="91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8C50510-1E7D-47FA-B5A0-366DD854BC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39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70"/>
    </mc:Choice>
    <mc:Fallback xmlns="">
      <p:transition spd="slow" advTm="32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62352"/>
            <a:ext cx="8229600" cy="823769"/>
          </a:xfrm>
        </p:spPr>
        <p:txBody>
          <a:bodyPr>
            <a:noAutofit/>
          </a:bodyPr>
          <a:lstStyle/>
          <a:p>
            <a:pPr algn="l"/>
            <a:r>
              <a:rPr lang="nl-NL" sz="3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Ouder informatieavond klas 1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176589"/>
            <a:ext cx="8507288" cy="5681411"/>
          </a:xfrm>
        </p:spPr>
        <p:txBody>
          <a:bodyPr>
            <a:noAutofit/>
          </a:bodyPr>
          <a:lstStyle/>
          <a:p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nl-NL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6" t="1999" b="96001"/>
          <a:stretch/>
        </p:blipFill>
        <p:spPr>
          <a:xfrm>
            <a:off x="0" y="1367057"/>
            <a:ext cx="9144000" cy="45719"/>
          </a:xfrm>
          <a:prstGeom prst="rect">
            <a:avLst/>
          </a:prstGeom>
        </p:spPr>
      </p:pic>
      <p:pic>
        <p:nvPicPr>
          <p:cNvPr id="12" name="Picture 2" descr="\\andreas.local\andreas\medewerkerhomedirs$\RMD\moos\Communicatie 2015-2016\Huisstijl\Logo´s\RM\PNG\Logo Rijnmond definitief - Oranje RGB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260648"/>
            <a:ext cx="1164342" cy="91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7AB161BA-788E-4F28-894C-EDDD2ECA544E}"/>
              </a:ext>
            </a:extLst>
          </p:cNvPr>
          <p:cNvSpPr txBox="1"/>
          <p:nvPr/>
        </p:nvSpPr>
        <p:spPr>
          <a:xfrm>
            <a:off x="899592" y="1844824"/>
            <a:ext cx="5616624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/>
              <a:t>Rol van de mentor:</a:t>
            </a:r>
          </a:p>
          <a:p>
            <a:endParaRPr lang="nl-NL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/>
              <a:t>Eerste aanspreekpunt voor leerlingen en ouders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/>
              <a:t>Begeleiden van de leerling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/>
              <a:t>Verzorgen van de mentorlessen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/>
              <a:t>Vorderingen in de gaten houden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/>
              <a:t>Start- en voortgangsgespreken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75C8FC3-1F9C-4BB3-9D4D-D364E43819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67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785"/>
    </mc:Choice>
    <mc:Fallback xmlns="">
      <p:transition spd="slow" advTm="71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62352"/>
            <a:ext cx="8229600" cy="823769"/>
          </a:xfrm>
        </p:spPr>
        <p:txBody>
          <a:bodyPr>
            <a:noAutofit/>
          </a:bodyPr>
          <a:lstStyle/>
          <a:p>
            <a:pPr algn="l"/>
            <a:r>
              <a:rPr lang="nl-NL" sz="3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Ouder informatieavond klas 1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176589"/>
            <a:ext cx="8507288" cy="5681411"/>
          </a:xfrm>
        </p:spPr>
        <p:txBody>
          <a:bodyPr>
            <a:noAutofit/>
          </a:bodyPr>
          <a:lstStyle/>
          <a:p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nl-NL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6" t="1999" b="96001"/>
          <a:stretch/>
        </p:blipFill>
        <p:spPr>
          <a:xfrm>
            <a:off x="0" y="1367057"/>
            <a:ext cx="9144000" cy="45719"/>
          </a:xfrm>
          <a:prstGeom prst="rect">
            <a:avLst/>
          </a:prstGeom>
        </p:spPr>
      </p:pic>
      <p:pic>
        <p:nvPicPr>
          <p:cNvPr id="12" name="Picture 2" descr="\\andreas.local\andreas\medewerkerhomedirs$\RMD\moos\Communicatie 2015-2016\Huisstijl\Logo´s\RM\PNG\Logo Rijnmond definitief - Oranje RGB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260648"/>
            <a:ext cx="1164342" cy="91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5C8BF042-EFAD-42DA-B0CA-148BB8E409E1}"/>
              </a:ext>
            </a:extLst>
          </p:cNvPr>
          <p:cNvSpPr txBox="1"/>
          <p:nvPr/>
        </p:nvSpPr>
        <p:spPr>
          <a:xfrm>
            <a:off x="971600" y="2348880"/>
            <a:ext cx="63367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/>
              <a:t>Invulling mentoruren:</a:t>
            </a:r>
          </a:p>
          <a:p>
            <a:endParaRPr lang="nl-NL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/>
              <a:t>Praktische zaken met de leerlingen bespreken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/>
              <a:t>Leren </a:t>
            </a:r>
            <a:r>
              <a:rPr lang="nl-NL" sz="2000" dirty="0" err="1"/>
              <a:t>leren</a:t>
            </a:r>
            <a:endParaRPr lang="nl-NL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/>
              <a:t>Gastlessen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/>
              <a:t>Groepsvorming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/>
              <a:t>Individuele gesprekjes 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6A3707E-5301-40B8-8849-0A37523DE3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15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499"/>
    </mc:Choice>
    <mc:Fallback xmlns="">
      <p:transition spd="slow" advTm="65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62352"/>
            <a:ext cx="8229600" cy="823769"/>
          </a:xfrm>
        </p:spPr>
        <p:txBody>
          <a:bodyPr>
            <a:noAutofit/>
          </a:bodyPr>
          <a:lstStyle/>
          <a:p>
            <a:pPr algn="l"/>
            <a:r>
              <a:rPr lang="nl-NL" sz="3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Ouder informatieavond klas 1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176589"/>
            <a:ext cx="8507288" cy="5681411"/>
          </a:xfrm>
        </p:spPr>
        <p:txBody>
          <a:bodyPr>
            <a:noAutofit/>
          </a:bodyPr>
          <a:lstStyle/>
          <a:p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nl-NL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6" t="1999" b="96001"/>
          <a:stretch/>
        </p:blipFill>
        <p:spPr>
          <a:xfrm>
            <a:off x="0" y="1367057"/>
            <a:ext cx="9144000" cy="45719"/>
          </a:xfrm>
          <a:prstGeom prst="rect">
            <a:avLst/>
          </a:prstGeom>
        </p:spPr>
      </p:pic>
      <p:pic>
        <p:nvPicPr>
          <p:cNvPr id="12" name="Picture 2" descr="\\andreas.local\andreas\medewerkerhomedirs$\RMD\moos\Communicatie 2015-2016\Huisstijl\Logo´s\RM\PNG\Logo Rijnmond definitief - Oranje RGB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260648"/>
            <a:ext cx="1164342" cy="91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49AC5BDE-446B-4795-8EDD-7932F04EF87A}"/>
              </a:ext>
            </a:extLst>
          </p:cNvPr>
          <p:cNvSpPr txBox="1"/>
          <p:nvPr/>
        </p:nvSpPr>
        <p:spPr>
          <a:xfrm>
            <a:off x="1043608" y="1709668"/>
            <a:ext cx="4248472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/>
              <a:t>Communicatie:</a:t>
            </a:r>
          </a:p>
          <a:p>
            <a:endParaRPr lang="nl-NL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/>
              <a:t>Teams (</a:t>
            </a:r>
            <a:r>
              <a:rPr lang="nl-NL" sz="2000" dirty="0" err="1"/>
              <a:t>groepchat</a:t>
            </a:r>
            <a:r>
              <a:rPr lang="nl-NL" sz="20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/>
              <a:t>Email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/>
              <a:t>Som (huiswerk, absentie, materiaal niet in orde huiswerk niet in orde, verwijderd uit de klas, cijfers, agenda/rooster)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/>
              <a:t>Absentie melden (via ouderportal in </a:t>
            </a:r>
            <a:r>
              <a:rPr lang="nl-NL" sz="2000" dirty="0" err="1"/>
              <a:t>somtoday</a:t>
            </a:r>
            <a:r>
              <a:rPr lang="nl-NL" sz="2000" dirty="0"/>
              <a:t>, of bellen naar nummer op de website.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/>
              <a:t>Verlof aanvragen via adjunct-directeur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/>
              <a:t>Dokter of </a:t>
            </a:r>
            <a:r>
              <a:rPr lang="nl-NL" sz="2000" dirty="0" err="1"/>
              <a:t>ortho</a:t>
            </a:r>
            <a:r>
              <a:rPr lang="nl-NL" sz="2000" dirty="0"/>
              <a:t> bezoek, blauw briefje bij conciërge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/>
              <a:t>Instagram, facebook en nieuwsbrief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5229A71-1597-48E5-A985-9712B49105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83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295"/>
    </mc:Choice>
    <mc:Fallback xmlns="">
      <p:transition spd="slow" advTm="169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62353"/>
            <a:ext cx="8229600" cy="818376"/>
          </a:xfrm>
        </p:spPr>
        <p:txBody>
          <a:bodyPr>
            <a:noAutofit/>
          </a:bodyPr>
          <a:lstStyle/>
          <a:p>
            <a:pPr algn="l"/>
            <a:r>
              <a:rPr lang="nl-NL" sz="3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Informatieavond klas 1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274884"/>
            <a:ext cx="8507288" cy="6330579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nl-NL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Lesuitval:</a:t>
            </a: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nl-NL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Som!!</a:t>
            </a:r>
          </a:p>
          <a:p>
            <a:r>
              <a:rPr lang="nl-NL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Vervanging</a:t>
            </a:r>
          </a:p>
          <a:p>
            <a:r>
              <a:rPr lang="nl-NL" sz="18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Aulauur</a:t>
            </a:r>
            <a:r>
              <a:rPr lang="nl-NL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nl-NL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6" t="1999" b="96001"/>
          <a:stretch/>
        </p:blipFill>
        <p:spPr>
          <a:xfrm>
            <a:off x="0" y="1367057"/>
            <a:ext cx="9144000" cy="45719"/>
          </a:xfrm>
          <a:prstGeom prst="rect">
            <a:avLst/>
          </a:prstGeom>
        </p:spPr>
      </p:pic>
      <p:pic>
        <p:nvPicPr>
          <p:cNvPr id="12" name="Picture 2" descr="\\andreas.local\andreas\medewerkerhomedirs$\RMD\moos\Communicatie 2015-2016\Huisstijl\Logo´s\RM\PNG\Logo Rijnmond definitief - Oranje RGB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260648"/>
            <a:ext cx="1164342" cy="91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79117CE-3EBF-4ED2-B0C9-26C6AA9CF2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69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761"/>
    </mc:Choice>
    <mc:Fallback xmlns="">
      <p:transition spd="slow" advTm="39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62352"/>
            <a:ext cx="8229600" cy="823769"/>
          </a:xfrm>
        </p:spPr>
        <p:txBody>
          <a:bodyPr>
            <a:noAutofit/>
          </a:bodyPr>
          <a:lstStyle/>
          <a:p>
            <a:pPr algn="l"/>
            <a:r>
              <a:rPr lang="nl-NL" sz="3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Ouder informatieavond klas 1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176589"/>
            <a:ext cx="8507288" cy="5681411"/>
          </a:xfrm>
        </p:spPr>
        <p:txBody>
          <a:bodyPr>
            <a:noAutofit/>
          </a:bodyPr>
          <a:lstStyle/>
          <a:p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nl-NL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6" t="1999" b="96001"/>
          <a:stretch/>
        </p:blipFill>
        <p:spPr>
          <a:xfrm>
            <a:off x="0" y="1367057"/>
            <a:ext cx="9144000" cy="45719"/>
          </a:xfrm>
          <a:prstGeom prst="rect">
            <a:avLst/>
          </a:prstGeom>
        </p:spPr>
      </p:pic>
      <p:pic>
        <p:nvPicPr>
          <p:cNvPr id="12" name="Picture 2" descr="\\andreas.local\andreas\medewerkerhomedirs$\RMD\moos\Communicatie 2015-2016\Huisstijl\Logo´s\RM\PNG\Logo Rijnmond definitief - Oranje RGB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260648"/>
            <a:ext cx="1164342" cy="91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1C85040-239B-4047-83C1-6F23AE25F855}"/>
              </a:ext>
            </a:extLst>
          </p:cNvPr>
          <p:cNvSpPr txBox="1"/>
          <p:nvPr/>
        </p:nvSpPr>
        <p:spPr>
          <a:xfrm>
            <a:off x="1547664" y="2972351"/>
            <a:ext cx="5400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/>
              <a:t>Online lessen en corona:</a:t>
            </a:r>
          </a:p>
          <a:p>
            <a:endParaRPr lang="nl-NL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/>
              <a:t>“vergadering” via teams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/>
              <a:t>Sowieso Online week (december)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/>
              <a:t>Eventueel lessen online volgen bij quarantaine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E063BE6-CF2B-4490-B5C4-5A8BE78394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66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962"/>
    </mc:Choice>
    <mc:Fallback xmlns="">
      <p:transition spd="slow" advTm="75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62352"/>
            <a:ext cx="8229600" cy="823769"/>
          </a:xfrm>
        </p:spPr>
        <p:txBody>
          <a:bodyPr>
            <a:noAutofit/>
          </a:bodyPr>
          <a:lstStyle/>
          <a:p>
            <a:pPr algn="l"/>
            <a:r>
              <a:rPr lang="nl-NL" sz="3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Informatieavond klas 1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176589"/>
            <a:ext cx="8507288" cy="5681411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ctr">
              <a:buNone/>
            </a:pPr>
            <a:r>
              <a:rPr lang="nl-NL" sz="2400" b="1" dirty="0">
                <a:latin typeface="Segoe UI"/>
                <a:ea typeface="Segoe UI" panose="020B0502040204020203" pitchFamily="34" charset="0"/>
                <a:cs typeface="Segoe UI"/>
              </a:rPr>
              <a:t>E-mailadres mentor Bert Janssens</a:t>
            </a:r>
          </a:p>
          <a:p>
            <a:pPr marL="0" indent="0" algn="ctr">
              <a:buNone/>
            </a:pPr>
            <a:endParaRPr lang="nl-NL" sz="2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ctr">
              <a:buNone/>
            </a:pPr>
            <a:r>
              <a:rPr lang="nl-NL" sz="2400" dirty="0">
                <a:latin typeface="Segoe UI"/>
                <a:ea typeface="Segoe UI" panose="020B0502040204020203" pitchFamily="34" charset="0"/>
                <a:cs typeface="Segoe UI"/>
                <a:hlinkClick r:id="rId5"/>
              </a:rPr>
              <a:t>b.janssens@vakcollegerijnmond.nl</a:t>
            </a:r>
            <a:r>
              <a:rPr lang="nl-NL" sz="2400" dirty="0">
                <a:latin typeface="Segoe UI"/>
                <a:ea typeface="Segoe UI" panose="020B0502040204020203" pitchFamily="34" charset="0"/>
                <a:cs typeface="Segoe UI"/>
              </a:rPr>
              <a:t> </a:t>
            </a:r>
          </a:p>
          <a:p>
            <a:pPr marL="0" indent="0" algn="ctr">
              <a:buNone/>
            </a:pPr>
            <a:endParaRPr lang="nl-NL" sz="2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ctr">
              <a:buNone/>
            </a:pPr>
            <a:endParaRPr lang="nl-NL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ctr">
              <a:buNone/>
            </a:pPr>
            <a:r>
              <a:rPr lang="nl-NL" sz="2400" dirty="0">
                <a:latin typeface="Segoe UI"/>
                <a:ea typeface="Segoe UI" panose="020B0502040204020203" pitchFamily="34" charset="0"/>
                <a:cs typeface="Segoe UI"/>
              </a:rPr>
              <a:t>E-mailadres Adjunct-directeur onderbouw (Dhr. C. van Eeden):</a:t>
            </a:r>
          </a:p>
          <a:p>
            <a:pPr marL="0" indent="0" algn="ctr">
              <a:buNone/>
            </a:pPr>
            <a:endParaRPr lang="nl-NL" sz="2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ctr">
              <a:buNone/>
            </a:pPr>
            <a:r>
              <a:rPr lang="nl-NL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6"/>
              </a:rPr>
              <a:t>c.vaneeden@vakcollegerijnmond.nl</a:t>
            </a:r>
            <a:r>
              <a:rPr lang="nl-NL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marL="0" indent="0" algn="ctr">
              <a:buNone/>
            </a:pPr>
            <a:endParaRPr lang="nl-NL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ctr">
              <a:buNone/>
            </a:pPr>
            <a:endParaRPr lang="nl-NL" sz="2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ctr">
              <a:buNone/>
            </a:pPr>
            <a:r>
              <a:rPr lang="nl-NL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                      </a:t>
            </a:r>
          </a:p>
          <a:p>
            <a:pPr marL="0" indent="0">
              <a:buNone/>
            </a:pPr>
            <a:endParaRPr lang="nl-NL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nl-NL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6" t="1999" b="96001"/>
          <a:stretch/>
        </p:blipFill>
        <p:spPr>
          <a:xfrm>
            <a:off x="0" y="1367057"/>
            <a:ext cx="9144000" cy="45719"/>
          </a:xfrm>
          <a:prstGeom prst="rect">
            <a:avLst/>
          </a:prstGeom>
        </p:spPr>
      </p:pic>
      <p:pic>
        <p:nvPicPr>
          <p:cNvPr id="12" name="Picture 2" descr="\\andreas.local\andreas\medewerkerhomedirs$\RMD\moos\Communicatie 2015-2016\Huisstijl\Logo´s\RM\PNG\Logo Rijnmond definitief - Oranje RGB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260648"/>
            <a:ext cx="1164342" cy="91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D2EC58B-383B-4E73-B519-90FB7B50EF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47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051"/>
    </mc:Choice>
    <mc:Fallback xmlns="">
      <p:transition spd="slow" advTm="81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54A794915128F49B72CF21D800FBC65" ma:contentTypeVersion="6" ma:contentTypeDescription="Een nieuw document maken." ma:contentTypeScope="" ma:versionID="392d8e030adf2369be04d03aab2f7bfc">
  <xsd:schema xmlns:xsd="http://www.w3.org/2001/XMLSchema" xmlns:xs="http://www.w3.org/2001/XMLSchema" xmlns:p="http://schemas.microsoft.com/office/2006/metadata/properties" xmlns:ns3="c48539dc-aed0-4f1c-9d1c-226a6f3c7c75" xmlns:ns4="d8fe04f8-4820-4112-997a-c077c9eaeb00" targetNamespace="http://schemas.microsoft.com/office/2006/metadata/properties" ma:root="true" ma:fieldsID="76cbbcc14aa5aece6d37dbd9038ba44f" ns3:_="" ns4:_="">
    <xsd:import namespace="c48539dc-aed0-4f1c-9d1c-226a6f3c7c75"/>
    <xsd:import namespace="d8fe04f8-4820-4112-997a-c077c9eaeb0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8539dc-aed0-4f1c-9d1c-226a6f3c7c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fe04f8-4820-4112-997a-c077c9eaeb0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1BE9B53-CEDB-4985-8063-E629726DCC5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3CE57DA-A2C4-474E-BAF7-FCA0489673D8}">
  <ds:schemaRefs>
    <ds:schemaRef ds:uri="http://schemas.microsoft.com/office/2006/metadata/properties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d8fe04f8-4820-4112-997a-c077c9eaeb00"/>
    <ds:schemaRef ds:uri="c48539dc-aed0-4f1c-9d1c-226a6f3c7c75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8202C93-5BE2-4929-9BEA-DEA02FDAA61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48539dc-aed0-4f1c-9d1c-226a6f3c7c75"/>
    <ds:schemaRef ds:uri="d8fe04f8-4820-4112-997a-c077c9eaeb0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1544</TotalTime>
  <Words>263</Words>
  <Application>Microsoft Office PowerPoint</Application>
  <PresentationFormat>Diavoorstelling (4:3)</PresentationFormat>
  <Paragraphs>146</Paragraphs>
  <Slides>8</Slides>
  <Notes>8</Notes>
  <HiddenSlides>0</HiddenSlides>
  <MMClips>8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</vt:i4>
      </vt:variant>
    </vt:vector>
  </HeadingPairs>
  <TitlesOfParts>
    <vt:vector size="12" baseType="lpstr">
      <vt:lpstr>Arial</vt:lpstr>
      <vt:lpstr>Calibri</vt:lpstr>
      <vt:lpstr>Segoe UI</vt:lpstr>
      <vt:lpstr>Kantoorthema</vt:lpstr>
      <vt:lpstr>Informatieavond  klas 1 schooljaar 2020/2021</vt:lpstr>
      <vt:lpstr>Informatieavond klas 1</vt:lpstr>
      <vt:lpstr>Ouder informatieavond klas 1</vt:lpstr>
      <vt:lpstr>Ouder informatieavond klas 1</vt:lpstr>
      <vt:lpstr>Ouder informatieavond klas 1</vt:lpstr>
      <vt:lpstr>Informatieavond klas 1</vt:lpstr>
      <vt:lpstr>Ouder informatieavond klas 1</vt:lpstr>
      <vt:lpstr>Informatieavond klas 1</vt:lpstr>
    </vt:vector>
  </TitlesOfParts>
  <Company>Andreas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Kwaliteit Stichting Andreas College</dc:title>
  <dc:creator>Cees van Eeden</dc:creator>
  <cp:lastModifiedBy>Eeden, C.van</cp:lastModifiedBy>
  <cp:revision>97</cp:revision>
  <cp:lastPrinted>2016-03-24T11:07:25Z</cp:lastPrinted>
  <dcterms:created xsi:type="dcterms:W3CDTF">2016-02-08T10:04:06Z</dcterms:created>
  <dcterms:modified xsi:type="dcterms:W3CDTF">2020-09-16T12:02:24Z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0x010100754A794915128F49B72CF21D800FBC65</vt:lpwstr>
  </property>
</Properties>
</file>